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69" r:id="rId16"/>
    <p:sldId id="274" r:id="rId17"/>
    <p:sldId id="278" r:id="rId18"/>
    <p:sldId id="279" r:id="rId19"/>
    <p:sldId id="277" r:id="rId20"/>
    <p:sldId id="276" r:id="rId21"/>
    <p:sldId id="280" r:id="rId22"/>
    <p:sldId id="281" r:id="rId23"/>
    <p:sldId id="282" r:id="rId24"/>
    <p:sldId id="283" r:id="rId25"/>
    <p:sldId id="285" r:id="rId26"/>
    <p:sldId id="284" r:id="rId27"/>
    <p:sldId id="270"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Microsoft Sans Serif" panose="020B0604020202020204" pitchFamily="34" charset="0"/>
      <p:regular r:id="rId34"/>
    </p:embeddedFont>
    <p:embeddedFont>
      <p:font typeface="Poppins" panose="020B0604020202020204" charset="0"/>
      <p:regular r:id="rId35"/>
    </p:embeddedFont>
    <p:embeddedFont>
      <p:font typeface="Poppins Bold" panose="020B0604020202020204" charset="0"/>
      <p:regular r:id="rId36"/>
    </p:embeddedFont>
    <p:embeddedFont>
      <p:font typeface="Poppins Medium" panose="020B0604020202020204" charset="0"/>
      <p:regular r:id="rId37"/>
    </p:embeddedFont>
    <p:embeddedFont>
      <p:font typeface="Poppins Medium Bold" panose="020B0604020202020204" charset="0"/>
      <p:regular r:id="rId38"/>
    </p:embeddedFont>
    <p:embeddedFont>
      <p:font typeface="Roboto"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2T01:01:36.249"/>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0 542,'83'5,"-54"-2,0-1,14-2,-42 0,0 0,1 0,-1 0,0 0,1-1,-1 1,0-1,1 1,-1-1,0 1,0-1,0 0,0 1,1-1,-1 0,0 0,0 0,0 0,-1 0,1 0,0 0,0 0,0 0,-1 0,1-1,-1 1,1 0,-1 0,1-1,-1 1,0 0,1-1,-1-6,1 1,-1-1,0 1,0-1,-1-4,-1-5,-6-112,6 110,-1 0,-1 0,-1 1,-1-1,-5-12,9 28,1 1,0 0,0 0,-1 0,1-1,-1 1,0 0,1 1,-1-1,0 0,-1 0,2 1,1 1,0 0,-1 0,1 0,0-1,-1 1,1 0,0 0,-1 0,1 0,0 0,-1 0,1 0,-1 0,1 0,0 0,-1 0,1 0,0 0,-1 0,1 0,0 0,-1 1,1-1,0 0,-1 0,1 0,-1 1,-5 15,4-1,1 0,0 0,1 0,0 0,2 0,-1 0,2 3,-1-15,-1 0,1-1,0 1,0 0,0-1,0 0,0 1,0-1,1 0,-1 0,1-1,0 2,22 20,2 18,-2 2,-2 1,1 7,-21-39,0 0,-1-1,-1 1,0 0,0 0,-1 0,-1 0,0 0,0 0,-2 34,6 16,6 35,1 5,-10-101,-1 0,1 0,0-1,-1 1,1 0,-1 0,1-1,-1 1,1 0,-1-1,1 1,-1 0,0-1,1 1,-1-1,0 1,1-1,-1 1,0-1,0 0,0 1,1-1,-1 0,0 0,0 0,0 1,0-1,0 0,1 0,-1 0,0 0,0 0,0-1,0 1,0 0,-45-3,29 2,-5 0,-38-1,43 3,23 2,0-1,0 0,-1 1,1-1,0 1,-1 0,0 1,0-1,0 1,0 0,0 1,-1-1,0 1,0-1,0 1,3 5,-1-1,1 0,1-1,0 0,5 4,-12-11,1 0,-1 0,1 0,-1 1,0-1,0 0,0 1,0-1,0 0,0 1,0 0,0-1,0 1,-1-1,1 1,-1 0,1-1,-1 1,0 0,0 0,1-1,-1 1,-1 0,1-1,0-1,0 1,0-1,0 1,-1-1,1 1,0-1,0 0,-1 1,1-1,0 1,-1-1,1 0,0 1,-1-1,1 0,-1 1,1-1,0 0,-1 0,1 1,-1-1,1 0,-1 0,1 0,-1 0,0 0,-1 0,1 0,-1 0,0 0,0 0,1 0,-1-1,0 1,0-1,1 0,-1 1,0-1,1 0,-1 0,-9-5,8 5,0 0,0 0,0-1,1 1,-1-1,0 0,1 0,0 0,-2-1,4 2,-1 0,1 0,0 0,-1 0,1 0,0 0,0 0,0 0,-1 0,1 0,0 0,0 0,1 0,-1 0,0 0,0 0,0 0,1 0,-1 0,0 0,1 0,-1 0,1 0,-1 0,1 0,0 0,-1 1,1-1,0 0,-1 1,1-1,1 0,12-16,-1-1,-1 0,0-1,-2 0,4-9,39-104,-34 84,32-85,-6-2,10-63,13-106,-66 291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2T01:01:45.066"/>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2T01:01:47.498"/>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2T01:01:45.066"/>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2T01:02:15.713"/>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1FC83-EAA8-4D40-815B-7B35241A2D0A}" type="datetimeFigureOut">
              <a:rPr lang="en-ID" smtClean="0"/>
              <a:t>13/06/2024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E1CF7E-88DE-4AFC-A2D1-E5120DF6993B}" type="slidenum">
              <a:rPr lang="en-ID" smtClean="0"/>
              <a:t>‹#›</a:t>
            </a:fld>
            <a:endParaRPr lang="en-ID"/>
          </a:p>
        </p:txBody>
      </p:sp>
    </p:spTree>
    <p:extLst>
      <p:ext uri="{BB962C8B-B14F-4D97-AF65-F5344CB8AC3E}">
        <p14:creationId xmlns:p14="http://schemas.microsoft.com/office/powerpoint/2010/main" val="1720941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92E1CF7E-88DE-4AFC-A2D1-E5120DF6993B}" type="slidenum">
              <a:rPr lang="en-ID" smtClean="0"/>
              <a:t>15</a:t>
            </a:fld>
            <a:endParaRPr lang="en-ID"/>
          </a:p>
        </p:txBody>
      </p:sp>
    </p:spTree>
    <p:extLst>
      <p:ext uri="{BB962C8B-B14F-4D97-AF65-F5344CB8AC3E}">
        <p14:creationId xmlns:p14="http://schemas.microsoft.com/office/powerpoint/2010/main" val="742307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92E1CF7E-88DE-4AFC-A2D1-E5120DF6993B}" type="slidenum">
              <a:rPr lang="en-ID" smtClean="0"/>
              <a:t>24</a:t>
            </a:fld>
            <a:endParaRPr lang="en-ID"/>
          </a:p>
        </p:txBody>
      </p:sp>
    </p:spTree>
    <p:extLst>
      <p:ext uri="{BB962C8B-B14F-4D97-AF65-F5344CB8AC3E}">
        <p14:creationId xmlns:p14="http://schemas.microsoft.com/office/powerpoint/2010/main" val="1028526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spcAft>
                <a:spcPts val="0"/>
              </a:spcAft>
              <a:buFont typeface="+mj-lt"/>
              <a:buAutoNum type="alphaLcParenR"/>
            </a:pP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H1	: ditolak karena variabel ekspektasi kinerja (</a:t>
            </a:r>
            <a:r>
              <a:rPr lang="en-ID"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performance expectancy</a:t>
            </a: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atau x1) tidak berpengaruh terhadap perilaku pengguna (</a:t>
            </a:r>
            <a:r>
              <a:rPr lang="en-ID"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use behaviour</a:t>
            </a: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atau y) untuk menggunakan SIPUTRI</a:t>
            </a:r>
            <a:endParaRPr lang="en-ID"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H2	: </a:t>
            </a:r>
            <a:r>
              <a:rPr lang="en-ID" dirty="0">
                <a:latin typeface="Times New Roman" panose="02020603050405020304" pitchFamily="18" charset="0"/>
                <a:ea typeface="Calibri" panose="020F0502020204030204" pitchFamily="34" charset="0"/>
                <a:cs typeface="Times New Roman" panose="02020603050405020304" pitchFamily="18" charset="0"/>
              </a:rPr>
              <a:t>ditolak karena variabel ekspektasi usaha (</a:t>
            </a:r>
            <a:r>
              <a:rPr lang="en-ID" i="1" dirty="0">
                <a:latin typeface="Times New Roman" panose="02020603050405020304" pitchFamily="18" charset="0"/>
                <a:ea typeface="Calibri" panose="020F0502020204030204" pitchFamily="34" charset="0"/>
                <a:cs typeface="Times New Roman" panose="02020603050405020304" pitchFamily="18" charset="0"/>
              </a:rPr>
              <a:t>effort expectancy</a:t>
            </a:r>
            <a:r>
              <a:rPr lang="en-ID" dirty="0">
                <a:latin typeface="Times New Roman" panose="02020603050405020304" pitchFamily="18" charset="0"/>
                <a:ea typeface="Calibri" panose="020F0502020204030204" pitchFamily="34" charset="0"/>
                <a:cs typeface="Times New Roman" panose="02020603050405020304" pitchFamily="18" charset="0"/>
              </a:rPr>
              <a:t> atau x2) tidak berpengaruh terhadap perilaku pengguna (</a:t>
            </a:r>
            <a:r>
              <a:rPr lang="en-ID" i="1" dirty="0">
                <a:latin typeface="Times New Roman" panose="02020603050405020304" pitchFamily="18" charset="0"/>
                <a:ea typeface="Calibri" panose="020F0502020204030204" pitchFamily="34" charset="0"/>
                <a:cs typeface="Times New Roman" panose="02020603050405020304" pitchFamily="18" charset="0"/>
              </a:rPr>
              <a:t>use behaviour</a:t>
            </a:r>
            <a:r>
              <a:rPr lang="en-ID" dirty="0">
                <a:latin typeface="Times New Roman" panose="02020603050405020304" pitchFamily="18" charset="0"/>
                <a:ea typeface="Calibri" panose="020F0502020204030204" pitchFamily="34" charset="0"/>
                <a:cs typeface="Times New Roman" panose="02020603050405020304" pitchFamily="18" charset="0"/>
              </a:rPr>
              <a:t>) untuk menggunakan</a:t>
            </a: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SIPUTRI</a:t>
            </a:r>
            <a:endParaRPr lang="en-ID"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H3	: diterima karena variabel pengaruh sosial (</a:t>
            </a:r>
            <a:r>
              <a:rPr lang="en-ID"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social influence </a:t>
            </a: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atau x3) berpengaruh terhadap perilaku pengguna (</a:t>
            </a:r>
            <a:r>
              <a:rPr lang="en-ID"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use </a:t>
            </a:r>
            <a:r>
              <a:rPr lang="en-ID" i="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behavior</a:t>
            </a: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untuk menggunakan SIPUTRI</a:t>
            </a:r>
            <a:endParaRPr lang="en-ID"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alphaLcParenR"/>
            </a:pP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H4	: diterima karena variabel kondisi </a:t>
            </a:r>
            <a:r>
              <a:rPr lang="en-ID"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pemfasilitasan</a:t>
            </a: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D"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facilitating conditions </a:t>
            </a: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atau x4) berpengaruh terhadap kebiasaan pengguna (</a:t>
            </a:r>
            <a:r>
              <a:rPr lang="en-ID"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use </a:t>
            </a:r>
            <a:r>
              <a:rPr lang="en-ID" i="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behavior</a:t>
            </a:r>
            <a:r>
              <a:rPr lang="en-ID"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dalam menggunakan SIPUTRI. </a:t>
            </a:r>
            <a:endParaRPr lang="en-ID" sz="1100" dirty="0">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
        <p:nvSpPr>
          <p:cNvPr id="4" name="Slide Number Placeholder 3"/>
          <p:cNvSpPr>
            <a:spLocks noGrp="1"/>
          </p:cNvSpPr>
          <p:nvPr>
            <p:ph type="sldNum" sz="quarter" idx="5"/>
          </p:nvPr>
        </p:nvSpPr>
        <p:spPr/>
        <p:txBody>
          <a:bodyPr/>
          <a:lstStyle/>
          <a:p>
            <a:fld id="{92E1CF7E-88DE-4AFC-A2D1-E5120DF6993B}" type="slidenum">
              <a:rPr lang="en-ID" smtClean="0"/>
              <a:t>25</a:t>
            </a:fld>
            <a:endParaRPr lang="en-ID"/>
          </a:p>
        </p:txBody>
      </p:sp>
    </p:spTree>
    <p:extLst>
      <p:ext uri="{BB962C8B-B14F-4D97-AF65-F5344CB8AC3E}">
        <p14:creationId xmlns:p14="http://schemas.microsoft.com/office/powerpoint/2010/main" val="3598366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dirty="0">
                <a:solidFill>
                  <a:schemeClr val="tx1"/>
                </a:solidFill>
                <a:effectLst/>
                <a:latin typeface="+mn-lt"/>
                <a:ea typeface="+mn-ea"/>
                <a:cs typeface="+mn-cs"/>
              </a:rPr>
              <a:t>H1 ditolak karena variabel </a:t>
            </a:r>
            <a:r>
              <a:rPr lang="en-ID" sz="1200" i="1" kern="1200" dirty="0">
                <a:solidFill>
                  <a:schemeClr val="tx1"/>
                </a:solidFill>
                <a:effectLst/>
                <a:latin typeface="+mn-lt"/>
                <a:ea typeface="+mn-ea"/>
                <a:cs typeface="+mn-cs"/>
              </a:rPr>
              <a:t>performance expectancy</a:t>
            </a:r>
            <a:r>
              <a:rPr lang="en-ID" sz="1200" kern="1200" dirty="0">
                <a:solidFill>
                  <a:schemeClr val="tx1"/>
                </a:solidFill>
                <a:effectLst/>
                <a:latin typeface="+mn-lt"/>
                <a:ea typeface="+mn-ea"/>
                <a:cs typeface="+mn-cs"/>
              </a:rPr>
              <a:t> (X1) tidak memiliki pengaruh terhadap variabel </a:t>
            </a:r>
            <a:r>
              <a:rPr lang="en-ID" sz="1200" i="1" kern="1200" dirty="0">
                <a:solidFill>
                  <a:schemeClr val="tx1"/>
                </a:solidFill>
                <a:effectLst/>
                <a:latin typeface="+mn-lt"/>
                <a:ea typeface="+mn-ea"/>
                <a:cs typeface="+mn-cs"/>
              </a:rPr>
              <a:t>use behaviour </a:t>
            </a:r>
            <a:r>
              <a:rPr lang="en-ID" sz="1200" kern="1200" dirty="0">
                <a:solidFill>
                  <a:schemeClr val="tx1"/>
                </a:solidFill>
                <a:effectLst/>
                <a:latin typeface="+mn-lt"/>
                <a:ea typeface="+mn-ea"/>
                <a:cs typeface="+mn-cs"/>
              </a:rPr>
              <a:t>(y) dan H2 ditolak karena variabel </a:t>
            </a:r>
            <a:r>
              <a:rPr lang="en-ID" sz="1200" i="1" kern="1200" dirty="0">
                <a:solidFill>
                  <a:schemeClr val="tx1"/>
                </a:solidFill>
                <a:effectLst/>
                <a:latin typeface="+mn-lt"/>
                <a:ea typeface="+mn-ea"/>
                <a:cs typeface="+mn-cs"/>
              </a:rPr>
              <a:t>effort expectancy</a:t>
            </a:r>
            <a:r>
              <a:rPr lang="en-ID" sz="1200" kern="1200" dirty="0">
                <a:solidFill>
                  <a:schemeClr val="tx1"/>
                </a:solidFill>
                <a:effectLst/>
                <a:latin typeface="+mn-lt"/>
                <a:ea typeface="+mn-ea"/>
                <a:cs typeface="+mn-cs"/>
              </a:rPr>
              <a:t> (X2) tidak memiliki pengaruh terhadap variabel </a:t>
            </a:r>
            <a:r>
              <a:rPr lang="en-ID" sz="1200" i="1" kern="1200" dirty="0">
                <a:solidFill>
                  <a:schemeClr val="tx1"/>
                </a:solidFill>
                <a:effectLst/>
                <a:latin typeface="+mn-lt"/>
                <a:ea typeface="+mn-ea"/>
                <a:cs typeface="+mn-cs"/>
              </a:rPr>
              <a:t>use behaviour </a:t>
            </a:r>
            <a:r>
              <a:rPr lang="en-ID" sz="1200" kern="1200" dirty="0">
                <a:solidFill>
                  <a:schemeClr val="tx1"/>
                </a:solidFill>
                <a:effectLst/>
                <a:latin typeface="+mn-lt"/>
                <a:ea typeface="+mn-ea"/>
                <a:cs typeface="+mn-cs"/>
              </a:rPr>
              <a:t>(y). Berdasarkan variabel yang tidak memiliki pengaruh dapat disimpulkan bahwa aplikasi SIPUTRI belum bisa memenuhi indikator Persepsi </a:t>
            </a:r>
            <a:r>
              <a:rPr lang="en-ID" sz="1200" kern="1200" dirty="0" err="1">
                <a:solidFill>
                  <a:schemeClr val="tx1"/>
                </a:solidFill>
                <a:effectLst/>
                <a:latin typeface="+mn-lt"/>
                <a:ea typeface="+mn-ea"/>
                <a:cs typeface="+mn-cs"/>
              </a:rPr>
              <a:t>Kebermanfaatan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Produktifitas</a:t>
            </a:r>
            <a:r>
              <a:rPr lang="en-ID" sz="1200" kern="1200" dirty="0">
                <a:solidFill>
                  <a:schemeClr val="tx1"/>
                </a:solidFill>
                <a:effectLst/>
                <a:latin typeface="+mn-lt"/>
                <a:ea typeface="+mn-ea"/>
                <a:cs typeface="+mn-cs"/>
              </a:rPr>
              <a:t>, Kemudahan Mendapat Informasi, dan Kemudahan Interaksi.</a:t>
            </a:r>
          </a:p>
          <a:p>
            <a:endParaRPr lang="en-ID" dirty="0"/>
          </a:p>
        </p:txBody>
      </p:sp>
      <p:sp>
        <p:nvSpPr>
          <p:cNvPr id="4" name="Slide Number Placeholder 3"/>
          <p:cNvSpPr>
            <a:spLocks noGrp="1"/>
          </p:cNvSpPr>
          <p:nvPr>
            <p:ph type="sldNum" sz="quarter" idx="5"/>
          </p:nvPr>
        </p:nvSpPr>
        <p:spPr/>
        <p:txBody>
          <a:bodyPr/>
          <a:lstStyle/>
          <a:p>
            <a:fld id="{92E1CF7E-88DE-4AFC-A2D1-E5120DF6993B}" type="slidenum">
              <a:rPr lang="en-ID" smtClean="0"/>
              <a:t>26</a:t>
            </a:fld>
            <a:endParaRPr lang="en-ID"/>
          </a:p>
        </p:txBody>
      </p:sp>
    </p:spTree>
    <p:extLst>
      <p:ext uri="{BB962C8B-B14F-4D97-AF65-F5344CB8AC3E}">
        <p14:creationId xmlns:p14="http://schemas.microsoft.com/office/powerpoint/2010/main" val="2078096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Model regresi linier berganda ini menunjukkan bahwa variabel total_x1, total_x2, total_x3, dan total_x4 semuanya berpengaruh positif terhadap variabel dependen. Nilai </a:t>
            </a:r>
            <a:r>
              <a:rPr lang="en-ID" dirty="0" err="1"/>
              <a:t>intersep</a:t>
            </a:r>
            <a:r>
              <a:rPr lang="en-ID" dirty="0"/>
              <a:t> dan koefisien memberikan informasi tentang bagaimana masing-masing variabel independen mempengaruhi variabel dependen ketika variabel lainnya konstan.</a:t>
            </a:r>
          </a:p>
        </p:txBody>
      </p:sp>
      <p:sp>
        <p:nvSpPr>
          <p:cNvPr id="4" name="Slide Number Placeholder 3"/>
          <p:cNvSpPr>
            <a:spLocks noGrp="1"/>
          </p:cNvSpPr>
          <p:nvPr>
            <p:ph type="sldNum" sz="quarter" idx="5"/>
          </p:nvPr>
        </p:nvSpPr>
        <p:spPr/>
        <p:txBody>
          <a:bodyPr/>
          <a:lstStyle/>
          <a:p>
            <a:fld id="{92E1CF7E-88DE-4AFC-A2D1-E5120DF6993B}" type="slidenum">
              <a:rPr lang="en-ID" smtClean="0"/>
              <a:t>16</a:t>
            </a:fld>
            <a:endParaRPr lang="en-ID"/>
          </a:p>
        </p:txBody>
      </p:sp>
    </p:spTree>
    <p:extLst>
      <p:ext uri="{BB962C8B-B14F-4D97-AF65-F5344CB8AC3E}">
        <p14:creationId xmlns:p14="http://schemas.microsoft.com/office/powerpoint/2010/main" val="232651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dirty="0">
                <a:solidFill>
                  <a:schemeClr val="tx1"/>
                </a:solidFill>
                <a:effectLst/>
                <a:latin typeface="+mn-lt"/>
                <a:ea typeface="+mn-ea"/>
                <a:cs typeface="+mn-cs"/>
              </a:rPr>
              <a:t>Hasil menunjukkan bahwa model regresi </a:t>
            </a:r>
            <a:r>
              <a:rPr lang="en-ID" sz="1200" kern="1200" dirty="0" err="1">
                <a:solidFill>
                  <a:schemeClr val="tx1"/>
                </a:solidFill>
                <a:effectLst/>
                <a:latin typeface="+mn-lt"/>
                <a:ea typeface="+mn-ea"/>
                <a:cs typeface="+mn-cs"/>
              </a:rPr>
              <a:t>utaut</a:t>
            </a:r>
            <a:r>
              <a:rPr lang="en-ID" sz="1200" kern="1200" dirty="0">
                <a:solidFill>
                  <a:schemeClr val="tx1"/>
                </a:solidFill>
                <a:effectLst/>
                <a:latin typeface="+mn-lt"/>
                <a:ea typeface="+mn-ea"/>
                <a:cs typeface="+mn-cs"/>
              </a:rPr>
              <a:t> memiliki kemampuan untuk menjelaskan variasi dalam variabel dependen Sebesar 57%. </a:t>
            </a:r>
          </a:p>
        </p:txBody>
      </p:sp>
      <p:sp>
        <p:nvSpPr>
          <p:cNvPr id="4" name="Slide Number Placeholder 3"/>
          <p:cNvSpPr>
            <a:spLocks noGrp="1"/>
          </p:cNvSpPr>
          <p:nvPr>
            <p:ph type="sldNum" sz="quarter" idx="5"/>
          </p:nvPr>
        </p:nvSpPr>
        <p:spPr/>
        <p:txBody>
          <a:bodyPr/>
          <a:lstStyle/>
          <a:p>
            <a:fld id="{92E1CF7E-88DE-4AFC-A2D1-E5120DF6993B}" type="slidenum">
              <a:rPr lang="en-ID" smtClean="0"/>
              <a:t>17</a:t>
            </a:fld>
            <a:endParaRPr lang="en-ID"/>
          </a:p>
        </p:txBody>
      </p:sp>
    </p:spTree>
    <p:extLst>
      <p:ext uri="{BB962C8B-B14F-4D97-AF65-F5344CB8AC3E}">
        <p14:creationId xmlns:p14="http://schemas.microsoft.com/office/powerpoint/2010/main" val="453544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92E1CF7E-88DE-4AFC-A2D1-E5120DF6993B}" type="slidenum">
              <a:rPr lang="en-ID" smtClean="0"/>
              <a:t>18</a:t>
            </a:fld>
            <a:endParaRPr lang="en-ID"/>
          </a:p>
        </p:txBody>
      </p:sp>
    </p:spTree>
    <p:extLst>
      <p:ext uri="{BB962C8B-B14F-4D97-AF65-F5344CB8AC3E}">
        <p14:creationId xmlns:p14="http://schemas.microsoft.com/office/powerpoint/2010/main" val="336070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dirty="0">
                <a:solidFill>
                  <a:schemeClr val="tx1"/>
                </a:solidFill>
                <a:effectLst/>
                <a:latin typeface="+mn-lt"/>
                <a:ea typeface="+mn-ea"/>
                <a:cs typeface="+mn-cs"/>
              </a:rPr>
              <a:t>nilai </a:t>
            </a:r>
            <a:r>
              <a:rPr lang="en-ID" sz="1200" kern="1200" dirty="0" err="1">
                <a:solidFill>
                  <a:schemeClr val="tx1"/>
                </a:solidFill>
                <a:effectLst/>
                <a:latin typeface="+mn-lt"/>
                <a:ea typeface="+mn-ea"/>
                <a:cs typeface="+mn-cs"/>
              </a:rPr>
              <a:t>p_value</a:t>
            </a:r>
            <a:r>
              <a:rPr lang="en-ID" sz="1200" kern="1200" dirty="0">
                <a:solidFill>
                  <a:schemeClr val="tx1"/>
                </a:solidFill>
                <a:effectLst/>
                <a:latin typeface="+mn-lt"/>
                <a:ea typeface="+mn-ea"/>
                <a:cs typeface="+mn-cs"/>
              </a:rPr>
              <a:t> Kolmogorov Smirnov hanya 0,03 dimana nilai tersebut kurang dari 0,05 yang mengakibatkan data </a:t>
            </a:r>
            <a:r>
              <a:rPr lang="en-ID" sz="1200" kern="1200" dirty="0" err="1">
                <a:solidFill>
                  <a:schemeClr val="tx1"/>
                </a:solidFill>
                <a:effectLst/>
                <a:latin typeface="+mn-lt"/>
                <a:ea typeface="+mn-ea"/>
                <a:cs typeface="+mn-cs"/>
              </a:rPr>
              <a:t>berdistribusi</a:t>
            </a:r>
            <a:r>
              <a:rPr lang="en-ID" sz="1200" kern="1200" dirty="0">
                <a:solidFill>
                  <a:schemeClr val="tx1"/>
                </a:solidFill>
                <a:effectLst/>
                <a:latin typeface="+mn-lt"/>
                <a:ea typeface="+mn-ea"/>
                <a:cs typeface="+mn-cs"/>
              </a:rPr>
              <a:t> tidak normal. Hal ini dikarenakan, adanya outliers. Outliers merupakan data yang memiliki skor </a:t>
            </a:r>
            <a:r>
              <a:rPr lang="en-ID" sz="1200" kern="1200" dirty="0" err="1">
                <a:solidFill>
                  <a:schemeClr val="tx1"/>
                </a:solidFill>
                <a:effectLst/>
                <a:latin typeface="+mn-lt"/>
                <a:ea typeface="+mn-ea"/>
                <a:cs typeface="+mn-cs"/>
              </a:rPr>
              <a:t>extrem</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extrem</a:t>
            </a:r>
            <a:r>
              <a:rPr lang="en-ID" sz="1200" kern="1200" dirty="0">
                <a:solidFill>
                  <a:schemeClr val="tx1"/>
                </a:solidFill>
                <a:effectLst/>
                <a:latin typeface="+mn-lt"/>
                <a:ea typeface="+mn-ea"/>
                <a:cs typeface="+mn-cs"/>
              </a:rPr>
              <a:t> tinggi atau </a:t>
            </a:r>
            <a:r>
              <a:rPr lang="en-ID" sz="1200" kern="1200" dirty="0" err="1">
                <a:solidFill>
                  <a:schemeClr val="tx1"/>
                </a:solidFill>
                <a:effectLst/>
                <a:latin typeface="+mn-lt"/>
                <a:ea typeface="+mn-ea"/>
                <a:cs typeface="+mn-cs"/>
              </a:rPr>
              <a:t>extrem</a:t>
            </a:r>
            <a:r>
              <a:rPr lang="en-ID" sz="1200" kern="1200" dirty="0">
                <a:solidFill>
                  <a:schemeClr val="tx1"/>
                </a:solidFill>
                <a:effectLst/>
                <a:latin typeface="+mn-lt"/>
                <a:ea typeface="+mn-ea"/>
                <a:cs typeface="+mn-cs"/>
              </a:rPr>
              <a:t> rendah). Adanya outliers ini dipengaruhi oleh subjek yang mengerjakan secara asal-asalan (Akhtar, 2018). </a:t>
            </a:r>
          </a:p>
          <a:p>
            <a:endParaRPr lang="en-ID" dirty="0"/>
          </a:p>
        </p:txBody>
      </p:sp>
      <p:sp>
        <p:nvSpPr>
          <p:cNvPr id="4" name="Slide Number Placeholder 3"/>
          <p:cNvSpPr>
            <a:spLocks noGrp="1"/>
          </p:cNvSpPr>
          <p:nvPr>
            <p:ph type="sldNum" sz="quarter" idx="5"/>
          </p:nvPr>
        </p:nvSpPr>
        <p:spPr/>
        <p:txBody>
          <a:bodyPr/>
          <a:lstStyle/>
          <a:p>
            <a:fld id="{92E1CF7E-88DE-4AFC-A2D1-E5120DF6993B}" type="slidenum">
              <a:rPr lang="en-ID" smtClean="0"/>
              <a:t>19</a:t>
            </a:fld>
            <a:endParaRPr lang="en-ID"/>
          </a:p>
        </p:txBody>
      </p:sp>
    </p:spTree>
    <p:extLst>
      <p:ext uri="{BB962C8B-B14F-4D97-AF65-F5344CB8AC3E}">
        <p14:creationId xmlns:p14="http://schemas.microsoft.com/office/powerpoint/2010/main" val="245465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Multikolinieritas</a:t>
            </a:r>
            <a:r>
              <a:rPr lang="en-ID" dirty="0"/>
              <a:t> terjadi ketika dua atau lebih variabel independen dalam model regresi memiliki hubungan linear yang sangat tinggi. Ini dapat menyebabkan kesulitan dalam menentukan pengaruh masing-masing variabel independen terhadap variabel dependen. </a:t>
            </a:r>
            <a:r>
              <a:rPr lang="en-ID" dirty="0" err="1"/>
              <a:t>Multikolinieritas</a:t>
            </a:r>
            <a:r>
              <a:rPr lang="en-ID" dirty="0"/>
              <a:t> terjadi jika nilai Variance Inflation Faktor lebih dari 10.</a:t>
            </a:r>
          </a:p>
        </p:txBody>
      </p:sp>
      <p:sp>
        <p:nvSpPr>
          <p:cNvPr id="4" name="Slide Number Placeholder 3"/>
          <p:cNvSpPr>
            <a:spLocks noGrp="1"/>
          </p:cNvSpPr>
          <p:nvPr>
            <p:ph type="sldNum" sz="quarter" idx="5"/>
          </p:nvPr>
        </p:nvSpPr>
        <p:spPr/>
        <p:txBody>
          <a:bodyPr/>
          <a:lstStyle/>
          <a:p>
            <a:fld id="{92E1CF7E-88DE-4AFC-A2D1-E5120DF6993B}" type="slidenum">
              <a:rPr lang="en-ID" smtClean="0"/>
              <a:t>20</a:t>
            </a:fld>
            <a:endParaRPr lang="en-ID"/>
          </a:p>
        </p:txBody>
      </p:sp>
    </p:spTree>
    <p:extLst>
      <p:ext uri="{BB962C8B-B14F-4D97-AF65-F5344CB8AC3E}">
        <p14:creationId xmlns:p14="http://schemas.microsoft.com/office/powerpoint/2010/main" val="50559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Heteroskedastisitas</a:t>
            </a:r>
            <a:r>
              <a:rPr lang="en-ID" dirty="0"/>
              <a:t> terjadi ketika varians residual (kesalahan prediksi) berubah-ubah untuk nilai-nilai yang berbeda dari variabel independen. Dengan kata lain, residual tidak memiliki varians yang konstan.</a:t>
            </a:r>
          </a:p>
          <a:p>
            <a:r>
              <a:rPr lang="en-ID" dirty="0"/>
              <a:t>Hasil uji pada visual scatterplot tidak menunjukkan pola yang jelas dari </a:t>
            </a:r>
            <a:r>
              <a:rPr lang="en-ID" dirty="0" err="1"/>
              <a:t>heteroskedastisitas</a:t>
            </a:r>
            <a:r>
              <a:rPr lang="en-ID" dirty="0"/>
              <a:t>. Titik-titik tersebar secara acak di sekitar garis horizontal nol, menunjukkan bahwa varians dari residual relatif konstan di seluruh rentang nilai prediksi </a:t>
            </a:r>
          </a:p>
        </p:txBody>
      </p:sp>
      <p:sp>
        <p:nvSpPr>
          <p:cNvPr id="4" name="Slide Number Placeholder 3"/>
          <p:cNvSpPr>
            <a:spLocks noGrp="1"/>
          </p:cNvSpPr>
          <p:nvPr>
            <p:ph type="sldNum" sz="quarter" idx="5"/>
          </p:nvPr>
        </p:nvSpPr>
        <p:spPr/>
        <p:txBody>
          <a:bodyPr/>
          <a:lstStyle/>
          <a:p>
            <a:fld id="{92E1CF7E-88DE-4AFC-A2D1-E5120DF6993B}" type="slidenum">
              <a:rPr lang="en-ID" smtClean="0"/>
              <a:t>21</a:t>
            </a:fld>
            <a:endParaRPr lang="en-ID"/>
          </a:p>
        </p:txBody>
      </p:sp>
    </p:spTree>
    <p:extLst>
      <p:ext uri="{BB962C8B-B14F-4D97-AF65-F5344CB8AC3E}">
        <p14:creationId xmlns:p14="http://schemas.microsoft.com/office/powerpoint/2010/main" val="2310669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kern="1200" dirty="0">
                <a:solidFill>
                  <a:schemeClr val="tx1"/>
                </a:solidFill>
                <a:effectLst/>
                <a:latin typeface="+mn-lt"/>
                <a:ea typeface="+mn-ea"/>
                <a:cs typeface="+mn-cs"/>
              </a:rPr>
              <a:t>Nilai 4-dU serta 4-dL merupakan nilai pengukur jika terjadi </a:t>
            </a:r>
            <a:r>
              <a:rPr lang="en-ID" sz="1200" kern="1200" dirty="0" err="1">
                <a:solidFill>
                  <a:schemeClr val="tx1"/>
                </a:solidFill>
                <a:effectLst/>
                <a:latin typeface="+mn-lt"/>
                <a:ea typeface="+mn-ea"/>
                <a:cs typeface="+mn-cs"/>
              </a:rPr>
              <a:t>autokorelasi</a:t>
            </a:r>
            <a:r>
              <a:rPr lang="en-ID" sz="1200" kern="1200" dirty="0">
                <a:solidFill>
                  <a:schemeClr val="tx1"/>
                </a:solidFill>
                <a:effectLst/>
                <a:latin typeface="+mn-lt"/>
                <a:ea typeface="+mn-ea"/>
                <a:cs typeface="+mn-cs"/>
              </a:rPr>
              <a:t>. Diketahui nilai 4-dU adalah 2.2492 dan 4-dL adalah 2.4344. </a:t>
            </a:r>
          </a:p>
          <a:p>
            <a:r>
              <a:rPr lang="en-ID" sz="1200" kern="1200" dirty="0">
                <a:solidFill>
                  <a:schemeClr val="tx1"/>
                </a:solidFill>
                <a:effectLst/>
                <a:latin typeface="+mn-lt"/>
                <a:ea typeface="+mn-ea"/>
                <a:cs typeface="+mn-cs"/>
              </a:rPr>
              <a:t> Sehingga dapat disimpulkan bahwa total data (n) tersebut bebas dari </a:t>
            </a:r>
            <a:r>
              <a:rPr lang="en-ID" sz="1200" kern="1200" dirty="0" err="1">
                <a:solidFill>
                  <a:schemeClr val="tx1"/>
                </a:solidFill>
                <a:effectLst/>
                <a:latin typeface="+mn-lt"/>
                <a:ea typeface="+mn-ea"/>
                <a:cs typeface="+mn-cs"/>
              </a:rPr>
              <a:t>autokorelasi</a:t>
            </a:r>
            <a:r>
              <a:rPr lang="en-ID" sz="1200" kern="1200" dirty="0">
                <a:solidFill>
                  <a:schemeClr val="tx1"/>
                </a:solidFill>
                <a:effectLst/>
                <a:latin typeface="+mn-lt"/>
                <a:ea typeface="+mn-ea"/>
                <a:cs typeface="+mn-cs"/>
              </a:rPr>
              <a:t> dikarenakan nilai DW berada </a:t>
            </a:r>
            <a:r>
              <a:rPr lang="en-ID" sz="1200" kern="1200" dirty="0" err="1">
                <a:solidFill>
                  <a:schemeClr val="tx1"/>
                </a:solidFill>
                <a:effectLst/>
                <a:latin typeface="+mn-lt"/>
                <a:ea typeface="+mn-ea"/>
                <a:cs typeface="+mn-cs"/>
              </a:rPr>
              <a:t>diantara</a:t>
            </a:r>
            <a:r>
              <a:rPr lang="en-ID" sz="1200" kern="1200" dirty="0">
                <a:solidFill>
                  <a:schemeClr val="tx1"/>
                </a:solidFill>
                <a:effectLst/>
                <a:latin typeface="+mn-lt"/>
                <a:ea typeface="+mn-ea"/>
                <a:cs typeface="+mn-cs"/>
              </a:rPr>
              <a:t> nilai </a:t>
            </a:r>
            <a:r>
              <a:rPr lang="en-ID" sz="1200" kern="1200" dirty="0" err="1">
                <a:solidFill>
                  <a:schemeClr val="tx1"/>
                </a:solidFill>
                <a:effectLst/>
                <a:latin typeface="+mn-lt"/>
                <a:ea typeface="+mn-ea"/>
                <a:cs typeface="+mn-cs"/>
              </a:rPr>
              <a:t>durbin</a:t>
            </a:r>
            <a:r>
              <a:rPr lang="en-ID" sz="1200" kern="1200" dirty="0">
                <a:solidFill>
                  <a:schemeClr val="tx1"/>
                </a:solidFill>
                <a:effectLst/>
                <a:latin typeface="+mn-lt"/>
                <a:ea typeface="+mn-ea"/>
                <a:cs typeface="+mn-cs"/>
              </a:rPr>
              <a:t> upper (</a:t>
            </a:r>
            <a:r>
              <a:rPr lang="en-ID" sz="1200" kern="1200" dirty="0" err="1">
                <a:solidFill>
                  <a:schemeClr val="tx1"/>
                </a:solidFill>
                <a:effectLst/>
                <a:latin typeface="+mn-lt"/>
                <a:ea typeface="+mn-ea"/>
                <a:cs typeface="+mn-cs"/>
              </a:rPr>
              <a:t>dU</a:t>
            </a:r>
            <a:r>
              <a:rPr lang="en-ID" sz="1200" kern="1200" dirty="0">
                <a:solidFill>
                  <a:schemeClr val="tx1"/>
                </a:solidFill>
                <a:effectLst/>
                <a:latin typeface="+mn-lt"/>
                <a:ea typeface="+mn-ea"/>
                <a:cs typeface="+mn-cs"/>
              </a:rPr>
              <a:t>) adalah 1,7508 dan nilai 4-dU (2,2492).</a:t>
            </a:r>
          </a:p>
          <a:p>
            <a:endParaRPr lang="en-ID" dirty="0"/>
          </a:p>
        </p:txBody>
      </p:sp>
      <p:sp>
        <p:nvSpPr>
          <p:cNvPr id="4" name="Slide Number Placeholder 3"/>
          <p:cNvSpPr>
            <a:spLocks noGrp="1"/>
          </p:cNvSpPr>
          <p:nvPr>
            <p:ph type="sldNum" sz="quarter" idx="5"/>
          </p:nvPr>
        </p:nvSpPr>
        <p:spPr/>
        <p:txBody>
          <a:bodyPr/>
          <a:lstStyle/>
          <a:p>
            <a:fld id="{92E1CF7E-88DE-4AFC-A2D1-E5120DF6993B}" type="slidenum">
              <a:rPr lang="en-ID" smtClean="0"/>
              <a:t>22</a:t>
            </a:fld>
            <a:endParaRPr lang="en-ID"/>
          </a:p>
        </p:txBody>
      </p:sp>
    </p:spTree>
    <p:extLst>
      <p:ext uri="{BB962C8B-B14F-4D97-AF65-F5344CB8AC3E}">
        <p14:creationId xmlns:p14="http://schemas.microsoft.com/office/powerpoint/2010/main" val="4101711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92E1CF7E-88DE-4AFC-A2D1-E5120DF6993B}" type="slidenum">
              <a:rPr lang="en-ID" smtClean="0"/>
              <a:t>23</a:t>
            </a:fld>
            <a:endParaRPr lang="en-ID"/>
          </a:p>
        </p:txBody>
      </p:sp>
    </p:spTree>
    <p:extLst>
      <p:ext uri="{BB962C8B-B14F-4D97-AF65-F5344CB8AC3E}">
        <p14:creationId xmlns:p14="http://schemas.microsoft.com/office/powerpoint/2010/main" val="419578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hyperlink" Target="https://jti.polije.ac.id/dosen/25-Prawidya-Destarianto-SKom-MT" TargetMode="External"/><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4.svg"/><Relationship Id="rId7"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4.svg"/><Relationship Id="rId7"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customXml" Target="../ink/ink3.xml"/><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6.jpeg"/><Relationship Id="rId9" Type="http://schemas.openxmlformats.org/officeDocument/2006/relationships/customXml" Target="../ink/ink2.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4.svg"/><Relationship Id="rId7" Type="http://schemas.openxmlformats.org/officeDocument/2006/relationships/customXml" Target="../ink/ink4.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6.jpeg"/><Relationship Id="rId9" Type="http://schemas.openxmlformats.org/officeDocument/2006/relationships/customXml" Target="../ink/ink5.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sv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6.jpe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4.sv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4.sv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4.sv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4.sv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4.sv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jpeg"/><Relationship Id="rId4" Type="http://schemas.openxmlformats.org/officeDocument/2006/relationships/image" Target="../media/image14.sv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6.jpeg"/><Relationship Id="rId10" Type="http://schemas.openxmlformats.org/officeDocument/2006/relationships/image" Target="../media/image21.png"/><Relationship Id="rId4" Type="http://schemas.openxmlformats.org/officeDocument/2006/relationships/image" Target="../media/image14.sv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4.svg"/><Relationship Id="rId7"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6.jpe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jpe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789217"/>
            <a:ext cx="10556950" cy="10556950"/>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73B6"/>
            </a:solidFill>
          </p:spPr>
        </p:sp>
        <p:sp>
          <p:nvSpPr>
            <p:cNvPr id="4" name="TextBox 4"/>
            <p:cNvSpPr txBox="1"/>
            <p:nvPr/>
          </p:nvSpPr>
          <p:spPr>
            <a:xfrm>
              <a:off x="76200" y="95250"/>
              <a:ext cx="660400" cy="641350"/>
            </a:xfrm>
            <a:prstGeom prst="rect">
              <a:avLst/>
            </a:prstGeom>
          </p:spPr>
          <p:txBody>
            <a:bodyPr lIns="50800" tIns="50800" rIns="50800" bIns="50800" rtlCol="0" anchor="ctr"/>
            <a:lstStyle/>
            <a:p>
              <a:pPr algn="ctr">
                <a:lnSpc>
                  <a:spcPts val="1942"/>
                </a:lnSpc>
              </a:pPr>
              <a:endParaRPr/>
            </a:p>
          </p:txBody>
        </p:sp>
      </p:grpSp>
      <p:grpSp>
        <p:nvGrpSpPr>
          <p:cNvPr id="5" name="Group 5"/>
          <p:cNvGrpSpPr/>
          <p:nvPr/>
        </p:nvGrpSpPr>
        <p:grpSpPr>
          <a:xfrm>
            <a:off x="9262852" y="-1670365"/>
            <a:ext cx="10319246" cy="1031924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95250"/>
              <a:ext cx="660400" cy="641350"/>
            </a:xfrm>
            <a:prstGeom prst="rect">
              <a:avLst/>
            </a:prstGeom>
          </p:spPr>
          <p:txBody>
            <a:bodyPr lIns="50800" tIns="50800" rIns="50800" bIns="50800" rtlCol="0" anchor="ctr"/>
            <a:lstStyle/>
            <a:p>
              <a:pPr algn="ctr">
                <a:lnSpc>
                  <a:spcPts val="1942"/>
                </a:lnSpc>
              </a:pPr>
              <a:endParaRPr/>
            </a:p>
          </p:txBody>
        </p:sp>
      </p:grpSp>
      <p:grpSp>
        <p:nvGrpSpPr>
          <p:cNvPr id="8" name="Group 8"/>
          <p:cNvGrpSpPr>
            <a:grpSpLocks noChangeAspect="1"/>
          </p:cNvGrpSpPr>
          <p:nvPr/>
        </p:nvGrpSpPr>
        <p:grpSpPr>
          <a:xfrm>
            <a:off x="9581600" y="-1351598"/>
            <a:ext cx="9681750" cy="9681711"/>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9007" r="-3857"/>
              </a:stretch>
            </a:blipFill>
          </p:spPr>
        </p:sp>
      </p:grpSp>
      <p:sp>
        <p:nvSpPr>
          <p:cNvPr id="10" name="Freeform 10"/>
          <p:cNvSpPr/>
          <p:nvPr/>
        </p:nvSpPr>
        <p:spPr>
          <a:xfrm rot="-5400000">
            <a:off x="10814806" y="3375422"/>
            <a:ext cx="10287000" cy="3536156"/>
          </a:xfrm>
          <a:custGeom>
            <a:avLst/>
            <a:gdLst/>
            <a:ahLst/>
            <a:cxnLst/>
            <a:rect l="l" t="t" r="r" b="b"/>
            <a:pathLst>
              <a:path w="10287000" h="3536156">
                <a:moveTo>
                  <a:pt x="0" y="0"/>
                </a:moveTo>
                <a:lnTo>
                  <a:pt x="10287000" y="0"/>
                </a:lnTo>
                <a:lnTo>
                  <a:pt x="10287000" y="3536156"/>
                </a:lnTo>
                <a:lnTo>
                  <a:pt x="0" y="35361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5400000">
            <a:off x="11376422" y="3375422"/>
            <a:ext cx="10287000" cy="3536156"/>
          </a:xfrm>
          <a:custGeom>
            <a:avLst/>
            <a:gdLst/>
            <a:ahLst/>
            <a:cxnLst/>
            <a:rect l="l" t="t" r="r" b="b"/>
            <a:pathLst>
              <a:path w="10287000" h="3536156">
                <a:moveTo>
                  <a:pt x="0" y="0"/>
                </a:moveTo>
                <a:lnTo>
                  <a:pt x="10287000" y="0"/>
                </a:lnTo>
                <a:lnTo>
                  <a:pt x="10287000" y="3536156"/>
                </a:lnTo>
                <a:lnTo>
                  <a:pt x="0" y="35361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7"/>
            <a:stretch>
              <a:fillRect/>
            </a:stretch>
          </a:blipFill>
        </p:spPr>
      </p:sp>
      <p:grpSp>
        <p:nvGrpSpPr>
          <p:cNvPr id="13" name="Group 13"/>
          <p:cNvGrpSpPr/>
          <p:nvPr/>
        </p:nvGrpSpPr>
        <p:grpSpPr>
          <a:xfrm>
            <a:off x="11799507" y="8083900"/>
            <a:ext cx="5507542" cy="1769298"/>
            <a:chOff x="0" y="0"/>
            <a:chExt cx="7343389" cy="2359064"/>
          </a:xfrm>
        </p:grpSpPr>
        <p:sp>
          <p:nvSpPr>
            <p:cNvPr id="14" name="Freeform 14"/>
            <p:cNvSpPr/>
            <p:nvPr/>
          </p:nvSpPr>
          <p:spPr>
            <a:xfrm>
              <a:off x="0" y="0"/>
              <a:ext cx="7343389" cy="2359064"/>
            </a:xfrm>
            <a:custGeom>
              <a:avLst/>
              <a:gdLst/>
              <a:ahLst/>
              <a:cxnLst/>
              <a:rect l="l" t="t" r="r" b="b"/>
              <a:pathLst>
                <a:path w="7343389" h="2359064">
                  <a:moveTo>
                    <a:pt x="0" y="0"/>
                  </a:moveTo>
                  <a:lnTo>
                    <a:pt x="7343389" y="0"/>
                  </a:lnTo>
                  <a:lnTo>
                    <a:pt x="7343389" y="2359064"/>
                  </a:lnTo>
                  <a:lnTo>
                    <a:pt x="0" y="23590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480917" y="609600"/>
              <a:ext cx="6381556" cy="1306407"/>
            </a:xfrm>
            <a:prstGeom prst="rect">
              <a:avLst/>
            </a:prstGeom>
          </p:spPr>
          <p:txBody>
            <a:bodyPr lIns="0" tIns="0" rIns="0" bIns="0" rtlCol="0" anchor="t">
              <a:spAutoFit/>
            </a:bodyPr>
            <a:lstStyle/>
            <a:p>
              <a:pPr algn="ctr">
                <a:lnSpc>
                  <a:spcPts val="2560"/>
                </a:lnSpc>
              </a:pPr>
              <a:r>
                <a:rPr lang="en-US" sz="2000" dirty="0">
                  <a:solidFill>
                    <a:srgbClr val="1E5275"/>
                  </a:solidFill>
                  <a:latin typeface="Poppins Bold"/>
                </a:rPr>
                <a:t>DOSEN PENGUJI</a:t>
              </a:r>
            </a:p>
            <a:p>
              <a:pPr algn="ctr">
                <a:lnSpc>
                  <a:spcPts val="2560"/>
                </a:lnSpc>
              </a:pPr>
              <a:r>
                <a:rPr lang="en-US" sz="2000" dirty="0">
                  <a:solidFill>
                    <a:srgbClr val="1E5275"/>
                  </a:solidFill>
                  <a:latin typeface="Poppins Medium"/>
                  <a:hlinkClick r:id="rId10" tooltip="https://jti.polije.ac.id/dosen/25-Prawidya-Destarianto-SKom-MT"/>
                </a:rPr>
                <a:t>DHONY MANGGALA PUTRA, S.E., M.M.</a:t>
              </a:r>
            </a:p>
            <a:p>
              <a:pPr algn="ctr">
                <a:lnSpc>
                  <a:spcPts val="2560"/>
                </a:lnSpc>
              </a:pPr>
              <a:r>
                <a:rPr lang="en-US" sz="2000" dirty="0">
                  <a:solidFill>
                    <a:srgbClr val="1E5275"/>
                  </a:solidFill>
                  <a:latin typeface="Poppins Medium"/>
                </a:rPr>
                <a:t>NIPPPK. 19920307 202321 1 018 </a:t>
              </a:r>
            </a:p>
          </p:txBody>
        </p:sp>
      </p:grpSp>
      <p:grpSp>
        <p:nvGrpSpPr>
          <p:cNvPr id="16" name="Group 16"/>
          <p:cNvGrpSpPr/>
          <p:nvPr/>
        </p:nvGrpSpPr>
        <p:grpSpPr>
          <a:xfrm>
            <a:off x="5941474" y="8083900"/>
            <a:ext cx="5507542" cy="1769298"/>
            <a:chOff x="0" y="0"/>
            <a:chExt cx="7343389" cy="2359064"/>
          </a:xfrm>
        </p:grpSpPr>
        <p:sp>
          <p:nvSpPr>
            <p:cNvPr id="17" name="Freeform 17"/>
            <p:cNvSpPr/>
            <p:nvPr/>
          </p:nvSpPr>
          <p:spPr>
            <a:xfrm>
              <a:off x="0" y="0"/>
              <a:ext cx="7343389" cy="2359064"/>
            </a:xfrm>
            <a:custGeom>
              <a:avLst/>
              <a:gdLst/>
              <a:ahLst/>
              <a:cxnLst/>
              <a:rect l="l" t="t" r="r" b="b"/>
              <a:pathLst>
                <a:path w="7343389" h="2359064">
                  <a:moveTo>
                    <a:pt x="0" y="0"/>
                  </a:moveTo>
                  <a:lnTo>
                    <a:pt x="7343389" y="0"/>
                  </a:lnTo>
                  <a:lnTo>
                    <a:pt x="7343389" y="2359064"/>
                  </a:lnTo>
                  <a:lnTo>
                    <a:pt x="0" y="23590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480917" y="609600"/>
              <a:ext cx="6381556" cy="1306407"/>
            </a:xfrm>
            <a:prstGeom prst="rect">
              <a:avLst/>
            </a:prstGeom>
          </p:spPr>
          <p:txBody>
            <a:bodyPr lIns="0" tIns="0" rIns="0" bIns="0" rtlCol="0" anchor="t">
              <a:spAutoFit/>
            </a:bodyPr>
            <a:lstStyle/>
            <a:p>
              <a:pPr algn="ctr">
                <a:lnSpc>
                  <a:spcPts val="2560"/>
                </a:lnSpc>
              </a:pPr>
              <a:r>
                <a:rPr lang="en-US" sz="2000" dirty="0">
                  <a:solidFill>
                    <a:srgbClr val="1E5275"/>
                  </a:solidFill>
                  <a:latin typeface="Poppins Bold"/>
                </a:rPr>
                <a:t>DOSEN PENGUJI</a:t>
              </a:r>
            </a:p>
            <a:p>
              <a:pPr algn="ctr">
                <a:lnSpc>
                  <a:spcPts val="2560"/>
                </a:lnSpc>
              </a:pPr>
              <a:r>
                <a:rPr lang="en-US" sz="2000" dirty="0">
                  <a:solidFill>
                    <a:srgbClr val="1E5275"/>
                  </a:solidFill>
                  <a:latin typeface="Poppins Medium"/>
                  <a:hlinkClick r:id="rId10" tooltip="https://jti.polije.ac.id/dosen/25-Prawidya-Destarianto-SKom-MT"/>
                </a:rPr>
                <a:t>PRAWIDYA DESTARIANTO, S.KOM, M.T</a:t>
              </a:r>
            </a:p>
            <a:p>
              <a:pPr algn="ctr">
                <a:lnSpc>
                  <a:spcPts val="2560"/>
                </a:lnSpc>
              </a:pPr>
              <a:r>
                <a:rPr lang="en-US" sz="2000" dirty="0">
                  <a:solidFill>
                    <a:srgbClr val="1E5275"/>
                  </a:solidFill>
                  <a:latin typeface="Poppins Medium"/>
                </a:rPr>
                <a:t>NIK. 19801212 200501 1 001</a:t>
              </a:r>
            </a:p>
          </p:txBody>
        </p:sp>
      </p:grpSp>
      <p:sp>
        <p:nvSpPr>
          <p:cNvPr id="19" name="TextBox 19"/>
          <p:cNvSpPr txBox="1"/>
          <p:nvPr/>
        </p:nvSpPr>
        <p:spPr>
          <a:xfrm>
            <a:off x="980951" y="4700853"/>
            <a:ext cx="7561893" cy="2171700"/>
          </a:xfrm>
          <a:prstGeom prst="rect">
            <a:avLst/>
          </a:prstGeom>
        </p:spPr>
        <p:txBody>
          <a:bodyPr lIns="0" tIns="0" rIns="0" bIns="0" rtlCol="0" anchor="t">
            <a:spAutoFit/>
          </a:bodyPr>
          <a:lstStyle/>
          <a:p>
            <a:pPr>
              <a:lnSpc>
                <a:spcPts val="4200"/>
              </a:lnSpc>
            </a:pPr>
            <a:r>
              <a:rPr lang="en-US" sz="3500" dirty="0">
                <a:solidFill>
                  <a:srgbClr val="242424"/>
                </a:solidFill>
                <a:latin typeface="Poppins Bold"/>
              </a:rPr>
              <a:t>MENGGUNAKAN METODE UNIFIED THEORY OF ACCEPTANCE AND USE OF TECHNOLOGY (UTAUT)</a:t>
            </a:r>
          </a:p>
          <a:p>
            <a:pPr>
              <a:lnSpc>
                <a:spcPts val="4200"/>
              </a:lnSpc>
            </a:pPr>
            <a:endParaRPr lang="en-US" sz="3500" dirty="0">
              <a:solidFill>
                <a:srgbClr val="242424"/>
              </a:solidFill>
              <a:latin typeface="Poppins Bold"/>
            </a:endParaRPr>
          </a:p>
        </p:txBody>
      </p:sp>
      <p:sp>
        <p:nvSpPr>
          <p:cNvPr id="20" name="TextBox 20"/>
          <p:cNvSpPr txBox="1"/>
          <p:nvPr/>
        </p:nvSpPr>
        <p:spPr>
          <a:xfrm>
            <a:off x="980951" y="6981696"/>
            <a:ext cx="7561893" cy="646331"/>
          </a:xfrm>
          <a:prstGeom prst="rect">
            <a:avLst/>
          </a:prstGeom>
        </p:spPr>
        <p:txBody>
          <a:bodyPr lIns="0" tIns="0" rIns="0" bIns="0" rtlCol="0" anchor="t">
            <a:spAutoFit/>
          </a:bodyPr>
          <a:lstStyle/>
          <a:p>
            <a:r>
              <a:rPr lang="en-US" sz="1400" dirty="0">
                <a:solidFill>
                  <a:srgbClr val="000000"/>
                </a:solidFill>
                <a:latin typeface="Poppins Medium"/>
              </a:rPr>
              <a:t>TEKNIK INFORMATIKA</a:t>
            </a:r>
          </a:p>
          <a:p>
            <a:r>
              <a:rPr lang="en-US" sz="1400" dirty="0">
                <a:solidFill>
                  <a:srgbClr val="000000"/>
                </a:solidFill>
                <a:latin typeface="Poppins Medium"/>
              </a:rPr>
              <a:t>JURUSAN TEKNOLOGI INFORMASI</a:t>
            </a:r>
          </a:p>
          <a:p>
            <a:r>
              <a:rPr lang="en-US" sz="1400" dirty="0">
                <a:solidFill>
                  <a:srgbClr val="000000"/>
                </a:solidFill>
                <a:latin typeface="Poppins Medium"/>
              </a:rPr>
              <a:t>2024</a:t>
            </a:r>
          </a:p>
        </p:txBody>
      </p:sp>
      <p:sp>
        <p:nvSpPr>
          <p:cNvPr id="21" name="TextBox 21"/>
          <p:cNvSpPr txBox="1"/>
          <p:nvPr/>
        </p:nvSpPr>
        <p:spPr>
          <a:xfrm>
            <a:off x="980951" y="1840925"/>
            <a:ext cx="7734188" cy="1642109"/>
          </a:xfrm>
          <a:prstGeom prst="rect">
            <a:avLst/>
          </a:prstGeom>
        </p:spPr>
        <p:txBody>
          <a:bodyPr lIns="0" tIns="0" rIns="0" bIns="0" rtlCol="0" anchor="t">
            <a:spAutoFit/>
          </a:bodyPr>
          <a:lstStyle/>
          <a:p>
            <a:pPr>
              <a:lnSpc>
                <a:spcPts val="6119"/>
              </a:lnSpc>
            </a:pPr>
            <a:r>
              <a:rPr lang="en-US" sz="5999" dirty="0">
                <a:solidFill>
                  <a:srgbClr val="242424"/>
                </a:solidFill>
                <a:latin typeface="Poppins Bold"/>
              </a:rPr>
              <a:t>ANALISIS TINGKAT PENERIMAAN </a:t>
            </a:r>
          </a:p>
        </p:txBody>
      </p:sp>
      <p:sp>
        <p:nvSpPr>
          <p:cNvPr id="22" name="TextBox 22"/>
          <p:cNvSpPr txBox="1"/>
          <p:nvPr/>
        </p:nvSpPr>
        <p:spPr>
          <a:xfrm>
            <a:off x="980951" y="3473509"/>
            <a:ext cx="7734188" cy="1174115"/>
          </a:xfrm>
          <a:prstGeom prst="rect">
            <a:avLst/>
          </a:prstGeom>
        </p:spPr>
        <p:txBody>
          <a:bodyPr lIns="0" tIns="0" rIns="0" bIns="0" rtlCol="0" anchor="t">
            <a:spAutoFit/>
          </a:bodyPr>
          <a:lstStyle/>
          <a:p>
            <a:pPr>
              <a:lnSpc>
                <a:spcPts val="4479"/>
              </a:lnSpc>
            </a:pPr>
            <a:r>
              <a:rPr lang="en-US" sz="3999">
                <a:solidFill>
                  <a:srgbClr val="0173B6"/>
                </a:solidFill>
                <a:latin typeface="Poppins Bold"/>
              </a:rPr>
              <a:t>SISTEM PERPUSTAKAAN ELEKTRONIK (SIPUTRI) POLIJE</a:t>
            </a:r>
          </a:p>
        </p:txBody>
      </p:sp>
      <p:grpSp>
        <p:nvGrpSpPr>
          <p:cNvPr id="23" name="Group 23"/>
          <p:cNvGrpSpPr/>
          <p:nvPr/>
        </p:nvGrpSpPr>
        <p:grpSpPr>
          <a:xfrm>
            <a:off x="980951" y="8256268"/>
            <a:ext cx="4504544" cy="1424562"/>
            <a:chOff x="0" y="0"/>
            <a:chExt cx="6006058" cy="1899416"/>
          </a:xfrm>
        </p:grpSpPr>
        <p:sp>
          <p:nvSpPr>
            <p:cNvPr id="24" name="Freeform 24"/>
            <p:cNvSpPr/>
            <p:nvPr/>
          </p:nvSpPr>
          <p:spPr>
            <a:xfrm>
              <a:off x="0" y="0"/>
              <a:ext cx="6006058" cy="1899416"/>
            </a:xfrm>
            <a:custGeom>
              <a:avLst/>
              <a:gdLst/>
              <a:ahLst/>
              <a:cxnLst/>
              <a:rect l="l" t="t" r="r" b="b"/>
              <a:pathLst>
                <a:path w="6006058" h="1899416">
                  <a:moveTo>
                    <a:pt x="0" y="0"/>
                  </a:moveTo>
                  <a:lnTo>
                    <a:pt x="6006058" y="0"/>
                  </a:lnTo>
                  <a:lnTo>
                    <a:pt x="6006058" y="1899416"/>
                  </a:lnTo>
                  <a:lnTo>
                    <a:pt x="0" y="18994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a:off x="432162" y="319856"/>
              <a:ext cx="1039065" cy="1425819"/>
            </a:xfrm>
            <a:custGeom>
              <a:avLst/>
              <a:gdLst/>
              <a:ahLst/>
              <a:cxnLst/>
              <a:rect l="l" t="t" r="r" b="b"/>
              <a:pathLst>
                <a:path w="1039065" h="1425819">
                  <a:moveTo>
                    <a:pt x="0" y="0"/>
                  </a:moveTo>
                  <a:lnTo>
                    <a:pt x="1039065" y="0"/>
                  </a:lnTo>
                  <a:lnTo>
                    <a:pt x="1039065" y="1425819"/>
                  </a:lnTo>
                  <a:lnTo>
                    <a:pt x="0" y="14258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TextBox 26"/>
            <p:cNvSpPr txBox="1"/>
            <p:nvPr/>
          </p:nvSpPr>
          <p:spPr>
            <a:xfrm>
              <a:off x="2136470" y="576412"/>
              <a:ext cx="3576682" cy="874607"/>
            </a:xfrm>
            <a:prstGeom prst="rect">
              <a:avLst/>
            </a:prstGeom>
          </p:spPr>
          <p:txBody>
            <a:bodyPr lIns="0" tIns="0" rIns="0" bIns="0" rtlCol="0" anchor="t">
              <a:spAutoFit/>
            </a:bodyPr>
            <a:lstStyle/>
            <a:p>
              <a:pPr>
                <a:lnSpc>
                  <a:spcPts val="2560"/>
                </a:lnSpc>
              </a:pPr>
              <a:r>
                <a:rPr lang="en-US" sz="2000">
                  <a:solidFill>
                    <a:srgbClr val="FFFFFF"/>
                  </a:solidFill>
                  <a:latin typeface="Poppins Medium Bold"/>
                </a:rPr>
                <a:t>SELLA PUTRI SARI</a:t>
              </a:r>
            </a:p>
            <a:p>
              <a:pPr>
                <a:lnSpc>
                  <a:spcPts val="2560"/>
                </a:lnSpc>
              </a:pPr>
              <a:r>
                <a:rPr lang="en-US" sz="2000">
                  <a:solidFill>
                    <a:srgbClr val="FFFFFF"/>
                  </a:solidFill>
                  <a:latin typeface="Poppins Medium Bold"/>
                </a:rPr>
                <a:t>NIM. E41200603</a:t>
              </a:r>
            </a:p>
          </p:txBody>
        </p:sp>
      </p:grpSp>
      <p:grpSp>
        <p:nvGrpSpPr>
          <p:cNvPr id="30" name="Group 13">
            <a:extLst>
              <a:ext uri="{FF2B5EF4-FFF2-40B4-BE49-F238E27FC236}">
                <a16:creationId xmlns:a16="http://schemas.microsoft.com/office/drawing/2014/main" id="{B3A66B1C-2F3D-4B5E-9F6F-83AD227C5D58}"/>
              </a:ext>
            </a:extLst>
          </p:cNvPr>
          <p:cNvGrpSpPr/>
          <p:nvPr/>
        </p:nvGrpSpPr>
        <p:grpSpPr>
          <a:xfrm>
            <a:off x="8839200" y="5829300"/>
            <a:ext cx="5507542" cy="1769298"/>
            <a:chOff x="0" y="0"/>
            <a:chExt cx="7343389" cy="2359064"/>
          </a:xfrm>
        </p:grpSpPr>
        <p:sp>
          <p:nvSpPr>
            <p:cNvPr id="31" name="Freeform 14">
              <a:extLst>
                <a:ext uri="{FF2B5EF4-FFF2-40B4-BE49-F238E27FC236}">
                  <a16:creationId xmlns:a16="http://schemas.microsoft.com/office/drawing/2014/main" id="{7D3ECCE3-653D-48E1-8E1B-92BC18EFC7C2}"/>
                </a:ext>
              </a:extLst>
            </p:cNvPr>
            <p:cNvSpPr/>
            <p:nvPr/>
          </p:nvSpPr>
          <p:spPr>
            <a:xfrm>
              <a:off x="0" y="0"/>
              <a:ext cx="7343389" cy="2359064"/>
            </a:xfrm>
            <a:custGeom>
              <a:avLst/>
              <a:gdLst/>
              <a:ahLst/>
              <a:cxnLst/>
              <a:rect l="l" t="t" r="r" b="b"/>
              <a:pathLst>
                <a:path w="7343389" h="2359064">
                  <a:moveTo>
                    <a:pt x="0" y="0"/>
                  </a:moveTo>
                  <a:lnTo>
                    <a:pt x="7343389" y="0"/>
                  </a:lnTo>
                  <a:lnTo>
                    <a:pt x="7343389" y="2359064"/>
                  </a:lnTo>
                  <a:lnTo>
                    <a:pt x="0" y="23590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2" name="TextBox 15">
              <a:extLst>
                <a:ext uri="{FF2B5EF4-FFF2-40B4-BE49-F238E27FC236}">
                  <a16:creationId xmlns:a16="http://schemas.microsoft.com/office/drawing/2014/main" id="{0C328ACC-555E-4FE5-B213-255FC24B9AEE}"/>
                </a:ext>
              </a:extLst>
            </p:cNvPr>
            <p:cNvSpPr txBox="1"/>
            <p:nvPr/>
          </p:nvSpPr>
          <p:spPr>
            <a:xfrm>
              <a:off x="480917" y="609600"/>
              <a:ext cx="6381556" cy="1318309"/>
            </a:xfrm>
            <a:prstGeom prst="rect">
              <a:avLst/>
            </a:prstGeom>
          </p:spPr>
          <p:txBody>
            <a:bodyPr lIns="0" tIns="0" rIns="0" bIns="0" rtlCol="0" anchor="t">
              <a:spAutoFit/>
            </a:bodyPr>
            <a:lstStyle/>
            <a:p>
              <a:pPr algn="ctr">
                <a:lnSpc>
                  <a:spcPts val="2560"/>
                </a:lnSpc>
              </a:pPr>
              <a:r>
                <a:rPr lang="en-US" sz="2000" dirty="0">
                  <a:solidFill>
                    <a:srgbClr val="1E5275"/>
                  </a:solidFill>
                  <a:latin typeface="Poppins Bold"/>
                </a:rPr>
                <a:t>DOSEN PEMBIMBING</a:t>
              </a:r>
            </a:p>
            <a:p>
              <a:pPr algn="ctr">
                <a:lnSpc>
                  <a:spcPts val="2560"/>
                </a:lnSpc>
              </a:pPr>
              <a:r>
                <a:rPr lang="en-US" sz="2000" u="sng" dirty="0">
                  <a:solidFill>
                    <a:srgbClr val="1E5275"/>
                  </a:solidFill>
                  <a:latin typeface="Poppins Medium"/>
                </a:rPr>
                <a:t>CHOIRUL HUDA, S.KOM., M.KOM.</a:t>
              </a:r>
              <a:endParaRPr lang="en-US" sz="2000" u="sng" dirty="0">
                <a:solidFill>
                  <a:srgbClr val="1E5275"/>
                </a:solidFill>
                <a:latin typeface="Poppins Medium"/>
                <a:hlinkClick r:id="rId10" tooltip="https://jti.polije.ac.id/dosen/25-Prawidya-Destarianto-SKom-MT"/>
              </a:endParaRPr>
            </a:p>
            <a:p>
              <a:pPr algn="ctr">
                <a:lnSpc>
                  <a:spcPts val="2560"/>
                </a:lnSpc>
              </a:pPr>
              <a:r>
                <a:rPr lang="en-US" sz="2000" dirty="0">
                  <a:solidFill>
                    <a:srgbClr val="1E5275"/>
                  </a:solidFill>
                  <a:latin typeface="Poppins Medium"/>
                </a:rPr>
                <a:t>NIP. 19921227 202203 1 007</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4"/>
            <a:stretch>
              <a:fillRect/>
            </a:stretch>
          </a:blipFill>
        </p:spPr>
      </p:sp>
      <p:sp>
        <p:nvSpPr>
          <p:cNvPr id="4" name="Freeform 4"/>
          <p:cNvSpPr/>
          <p:nvPr/>
        </p:nvSpPr>
        <p:spPr>
          <a:xfrm>
            <a:off x="1635362" y="1867991"/>
            <a:ext cx="4733762" cy="1467466"/>
          </a:xfrm>
          <a:custGeom>
            <a:avLst/>
            <a:gdLst/>
            <a:ahLst/>
            <a:cxnLst/>
            <a:rect l="l" t="t" r="r" b="b"/>
            <a:pathLst>
              <a:path w="4733762" h="1467466">
                <a:moveTo>
                  <a:pt x="0" y="0"/>
                </a:moveTo>
                <a:lnTo>
                  <a:pt x="4733762" y="0"/>
                </a:lnTo>
                <a:lnTo>
                  <a:pt x="4733762" y="1467466"/>
                </a:lnTo>
                <a:lnTo>
                  <a:pt x="0" y="14674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893929" y="2273579"/>
            <a:ext cx="4216629" cy="977900"/>
          </a:xfrm>
          <a:prstGeom prst="rect">
            <a:avLst/>
          </a:prstGeom>
        </p:spPr>
        <p:txBody>
          <a:bodyPr lIns="0" tIns="0" rIns="0" bIns="0" rtlCol="0" anchor="t">
            <a:spAutoFit/>
          </a:bodyPr>
          <a:lstStyle/>
          <a:p>
            <a:pPr algn="ctr">
              <a:lnSpc>
                <a:spcPts val="2499"/>
              </a:lnSpc>
            </a:pPr>
            <a:r>
              <a:rPr lang="en-US" sz="2499">
                <a:solidFill>
                  <a:srgbClr val="DE2E2D"/>
                </a:solidFill>
                <a:latin typeface="Poppins Bold"/>
              </a:rPr>
              <a:t>Performance  Expectancy/PE (Ekspetansi Kinerja)</a:t>
            </a:r>
          </a:p>
        </p:txBody>
      </p:sp>
      <p:grpSp>
        <p:nvGrpSpPr>
          <p:cNvPr id="6" name="Group 6"/>
          <p:cNvGrpSpPr/>
          <p:nvPr/>
        </p:nvGrpSpPr>
        <p:grpSpPr>
          <a:xfrm>
            <a:off x="1635362" y="3887561"/>
            <a:ext cx="4733762" cy="1467466"/>
            <a:chOff x="0" y="0"/>
            <a:chExt cx="6311683" cy="1956622"/>
          </a:xfrm>
        </p:grpSpPr>
        <p:sp>
          <p:nvSpPr>
            <p:cNvPr id="7" name="Freeform 7"/>
            <p:cNvSpPr/>
            <p:nvPr/>
          </p:nvSpPr>
          <p:spPr>
            <a:xfrm>
              <a:off x="0" y="0"/>
              <a:ext cx="6311683" cy="1956622"/>
            </a:xfrm>
            <a:custGeom>
              <a:avLst/>
              <a:gdLst/>
              <a:ahLst/>
              <a:cxnLst/>
              <a:rect l="l" t="t" r="r" b="b"/>
              <a:pathLst>
                <a:path w="6311683" h="1956622">
                  <a:moveTo>
                    <a:pt x="0" y="0"/>
                  </a:moveTo>
                  <a:lnTo>
                    <a:pt x="6311683" y="0"/>
                  </a:lnTo>
                  <a:lnTo>
                    <a:pt x="6311683" y="1956622"/>
                  </a:lnTo>
                  <a:lnTo>
                    <a:pt x="0" y="19566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44755" y="567030"/>
              <a:ext cx="5622173" cy="894292"/>
            </a:xfrm>
            <a:prstGeom prst="rect">
              <a:avLst/>
            </a:prstGeom>
          </p:spPr>
          <p:txBody>
            <a:bodyPr lIns="0" tIns="0" rIns="0" bIns="0" rtlCol="0" anchor="t">
              <a:spAutoFit/>
            </a:bodyPr>
            <a:lstStyle/>
            <a:p>
              <a:pPr algn="ctr">
                <a:lnSpc>
                  <a:spcPts val="2499"/>
                </a:lnSpc>
              </a:pPr>
              <a:r>
                <a:rPr lang="en-US" sz="2499">
                  <a:solidFill>
                    <a:srgbClr val="0173B6"/>
                  </a:solidFill>
                  <a:latin typeface="Poppins Bold"/>
                </a:rPr>
                <a:t>Effort Expectancy/EE (Ekspetansi Usaha)</a:t>
              </a:r>
            </a:p>
          </p:txBody>
        </p:sp>
      </p:grpSp>
      <p:grpSp>
        <p:nvGrpSpPr>
          <p:cNvPr id="9" name="Group 9"/>
          <p:cNvGrpSpPr/>
          <p:nvPr/>
        </p:nvGrpSpPr>
        <p:grpSpPr>
          <a:xfrm>
            <a:off x="1635362" y="5834082"/>
            <a:ext cx="4733762" cy="1467466"/>
            <a:chOff x="0" y="0"/>
            <a:chExt cx="6311683" cy="1956622"/>
          </a:xfrm>
        </p:grpSpPr>
        <p:sp>
          <p:nvSpPr>
            <p:cNvPr id="10" name="Freeform 10"/>
            <p:cNvSpPr/>
            <p:nvPr/>
          </p:nvSpPr>
          <p:spPr>
            <a:xfrm>
              <a:off x="0" y="0"/>
              <a:ext cx="6311683" cy="1956622"/>
            </a:xfrm>
            <a:custGeom>
              <a:avLst/>
              <a:gdLst/>
              <a:ahLst/>
              <a:cxnLst/>
              <a:rect l="l" t="t" r="r" b="b"/>
              <a:pathLst>
                <a:path w="6311683" h="1956622">
                  <a:moveTo>
                    <a:pt x="0" y="0"/>
                  </a:moveTo>
                  <a:lnTo>
                    <a:pt x="6311683" y="0"/>
                  </a:lnTo>
                  <a:lnTo>
                    <a:pt x="6311683" y="1956622"/>
                  </a:lnTo>
                  <a:lnTo>
                    <a:pt x="0" y="19566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477609" y="572249"/>
              <a:ext cx="5622173" cy="894292"/>
            </a:xfrm>
            <a:prstGeom prst="rect">
              <a:avLst/>
            </a:prstGeom>
          </p:spPr>
          <p:txBody>
            <a:bodyPr lIns="0" tIns="0" rIns="0" bIns="0" rtlCol="0" anchor="t">
              <a:spAutoFit/>
            </a:bodyPr>
            <a:lstStyle/>
            <a:p>
              <a:pPr algn="ctr">
                <a:lnSpc>
                  <a:spcPts val="2499"/>
                </a:lnSpc>
              </a:pPr>
              <a:r>
                <a:rPr lang="en-US" sz="2499">
                  <a:solidFill>
                    <a:srgbClr val="5E17EB"/>
                  </a:solidFill>
                  <a:latin typeface="Poppins Bold"/>
                </a:rPr>
                <a:t>Social Influence/SI (Pengaruh Sosial)</a:t>
              </a:r>
            </a:p>
          </p:txBody>
        </p:sp>
      </p:grpSp>
      <p:grpSp>
        <p:nvGrpSpPr>
          <p:cNvPr id="12" name="Group 12"/>
          <p:cNvGrpSpPr/>
          <p:nvPr/>
        </p:nvGrpSpPr>
        <p:grpSpPr>
          <a:xfrm>
            <a:off x="1635362" y="7973344"/>
            <a:ext cx="4733762" cy="1467466"/>
            <a:chOff x="0" y="0"/>
            <a:chExt cx="6311683" cy="1956622"/>
          </a:xfrm>
        </p:grpSpPr>
        <p:sp>
          <p:nvSpPr>
            <p:cNvPr id="13" name="Freeform 13"/>
            <p:cNvSpPr/>
            <p:nvPr/>
          </p:nvSpPr>
          <p:spPr>
            <a:xfrm>
              <a:off x="0" y="0"/>
              <a:ext cx="6311683" cy="1956622"/>
            </a:xfrm>
            <a:custGeom>
              <a:avLst/>
              <a:gdLst/>
              <a:ahLst/>
              <a:cxnLst/>
              <a:rect l="l" t="t" r="r" b="b"/>
              <a:pathLst>
                <a:path w="6311683" h="1956622">
                  <a:moveTo>
                    <a:pt x="0" y="0"/>
                  </a:moveTo>
                  <a:lnTo>
                    <a:pt x="6311683" y="0"/>
                  </a:lnTo>
                  <a:lnTo>
                    <a:pt x="6311683" y="1956622"/>
                  </a:lnTo>
                  <a:lnTo>
                    <a:pt x="0" y="19566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344755" y="574675"/>
              <a:ext cx="5622173" cy="894292"/>
            </a:xfrm>
            <a:prstGeom prst="rect">
              <a:avLst/>
            </a:prstGeom>
          </p:spPr>
          <p:txBody>
            <a:bodyPr lIns="0" tIns="0" rIns="0" bIns="0" rtlCol="0" anchor="t">
              <a:spAutoFit/>
            </a:bodyPr>
            <a:lstStyle/>
            <a:p>
              <a:pPr algn="ctr">
                <a:lnSpc>
                  <a:spcPts val="2499"/>
                </a:lnSpc>
              </a:pPr>
              <a:r>
                <a:rPr lang="en-US" sz="2499">
                  <a:solidFill>
                    <a:srgbClr val="038B49"/>
                  </a:solidFill>
                  <a:latin typeface="Poppins Bold"/>
                </a:rPr>
                <a:t>Facilitating Condition/FC (Kondisi Fasilitas)</a:t>
              </a:r>
            </a:p>
          </p:txBody>
        </p:sp>
      </p:grpSp>
      <p:grpSp>
        <p:nvGrpSpPr>
          <p:cNvPr id="15" name="Group 15"/>
          <p:cNvGrpSpPr/>
          <p:nvPr/>
        </p:nvGrpSpPr>
        <p:grpSpPr>
          <a:xfrm>
            <a:off x="9554017" y="1708306"/>
            <a:ext cx="6718222" cy="1786836"/>
            <a:chOff x="0" y="0"/>
            <a:chExt cx="689858" cy="183481"/>
          </a:xfrm>
        </p:grpSpPr>
        <p:sp>
          <p:nvSpPr>
            <p:cNvPr id="16" name="Freeform 16"/>
            <p:cNvSpPr/>
            <p:nvPr/>
          </p:nvSpPr>
          <p:spPr>
            <a:xfrm>
              <a:off x="0" y="0"/>
              <a:ext cx="689858" cy="183481"/>
            </a:xfrm>
            <a:custGeom>
              <a:avLst/>
              <a:gdLst/>
              <a:ahLst/>
              <a:cxnLst/>
              <a:rect l="l" t="t" r="r" b="b"/>
              <a:pathLst>
                <a:path w="689858" h="183481">
                  <a:moveTo>
                    <a:pt x="0" y="0"/>
                  </a:moveTo>
                  <a:lnTo>
                    <a:pt x="689858" y="0"/>
                  </a:lnTo>
                  <a:lnTo>
                    <a:pt x="689858" y="183481"/>
                  </a:lnTo>
                  <a:lnTo>
                    <a:pt x="0" y="183481"/>
                  </a:lnTo>
                  <a:close/>
                </a:path>
              </a:pathLst>
            </a:custGeom>
            <a:solidFill>
              <a:srgbClr val="DE2E2D"/>
            </a:solidFill>
            <a:ln>
              <a:noFill/>
            </a:ln>
          </p:spPr>
        </p:sp>
        <p:sp>
          <p:nvSpPr>
            <p:cNvPr id="17" name="TextBox 17"/>
            <p:cNvSpPr txBox="1"/>
            <p:nvPr/>
          </p:nvSpPr>
          <p:spPr>
            <a:xfrm>
              <a:off x="0" y="-66675"/>
              <a:ext cx="812800" cy="879475"/>
            </a:xfrm>
            <a:prstGeom prst="rect">
              <a:avLst/>
            </a:prstGeom>
          </p:spPr>
          <p:txBody>
            <a:bodyPr lIns="156259" tIns="156259" rIns="156259" bIns="156259" rtlCol="0" anchor="ctr"/>
            <a:lstStyle/>
            <a:p>
              <a:pPr marL="0" lvl="0" indent="0" algn="ctr">
                <a:lnSpc>
                  <a:spcPts val="2800"/>
                </a:lnSpc>
                <a:spcBef>
                  <a:spcPct val="0"/>
                </a:spcBef>
              </a:pPr>
              <a:endParaRPr/>
            </a:p>
          </p:txBody>
        </p:sp>
      </p:grpSp>
      <p:sp>
        <p:nvSpPr>
          <p:cNvPr id="18" name="TextBox 18"/>
          <p:cNvSpPr txBox="1"/>
          <p:nvPr/>
        </p:nvSpPr>
        <p:spPr>
          <a:xfrm>
            <a:off x="9850370" y="1938074"/>
            <a:ext cx="6125515" cy="1349758"/>
          </a:xfrm>
          <a:prstGeom prst="rect">
            <a:avLst/>
          </a:prstGeom>
        </p:spPr>
        <p:txBody>
          <a:bodyPr lIns="0" tIns="0" rIns="0" bIns="0" rtlCol="0" anchor="t">
            <a:spAutoFit/>
          </a:bodyPr>
          <a:lstStyle/>
          <a:p>
            <a:pPr algn="ctr">
              <a:lnSpc>
                <a:spcPts val="2660"/>
              </a:lnSpc>
            </a:pPr>
            <a:r>
              <a:rPr lang="en-US" sz="2198" dirty="0">
                <a:solidFill>
                  <a:srgbClr val="FFFFFF"/>
                </a:solidFill>
                <a:latin typeface="Poppins"/>
              </a:rPr>
              <a:t>Seberapa efektif Anda percaya bahwa menggunakan aplikasi mobile SIPUTRI ini akan memungkinkan Anda dengan mudah mencari dan mengakses buku elektronik?</a:t>
            </a:r>
          </a:p>
        </p:txBody>
      </p:sp>
      <p:grpSp>
        <p:nvGrpSpPr>
          <p:cNvPr id="19" name="Group 19"/>
          <p:cNvGrpSpPr/>
          <p:nvPr/>
        </p:nvGrpSpPr>
        <p:grpSpPr>
          <a:xfrm>
            <a:off x="9554017" y="3710352"/>
            <a:ext cx="6718222" cy="1611621"/>
            <a:chOff x="0" y="0"/>
            <a:chExt cx="689858" cy="165489"/>
          </a:xfrm>
        </p:grpSpPr>
        <p:sp>
          <p:nvSpPr>
            <p:cNvPr id="20" name="Freeform 20"/>
            <p:cNvSpPr/>
            <p:nvPr/>
          </p:nvSpPr>
          <p:spPr>
            <a:xfrm>
              <a:off x="0" y="0"/>
              <a:ext cx="689858" cy="165489"/>
            </a:xfrm>
            <a:custGeom>
              <a:avLst/>
              <a:gdLst/>
              <a:ahLst/>
              <a:cxnLst/>
              <a:rect l="l" t="t" r="r" b="b"/>
              <a:pathLst>
                <a:path w="689858" h="165489">
                  <a:moveTo>
                    <a:pt x="0" y="0"/>
                  </a:moveTo>
                  <a:lnTo>
                    <a:pt x="689858" y="0"/>
                  </a:lnTo>
                  <a:lnTo>
                    <a:pt x="689858" y="165489"/>
                  </a:lnTo>
                  <a:lnTo>
                    <a:pt x="0" y="165489"/>
                  </a:lnTo>
                  <a:close/>
                </a:path>
              </a:pathLst>
            </a:custGeom>
            <a:solidFill>
              <a:srgbClr val="0173B6"/>
            </a:solidFill>
            <a:ln>
              <a:noFill/>
            </a:ln>
          </p:spPr>
        </p:sp>
        <p:sp>
          <p:nvSpPr>
            <p:cNvPr id="21" name="TextBox 21"/>
            <p:cNvSpPr txBox="1"/>
            <p:nvPr/>
          </p:nvSpPr>
          <p:spPr>
            <a:xfrm>
              <a:off x="0" y="-66675"/>
              <a:ext cx="812800" cy="879475"/>
            </a:xfrm>
            <a:prstGeom prst="rect">
              <a:avLst/>
            </a:prstGeom>
          </p:spPr>
          <p:txBody>
            <a:bodyPr lIns="156259" tIns="156259" rIns="156259" bIns="156259" rtlCol="0" anchor="ctr"/>
            <a:lstStyle/>
            <a:p>
              <a:pPr marL="0" lvl="0" indent="0" algn="ctr">
                <a:lnSpc>
                  <a:spcPts val="2800"/>
                </a:lnSpc>
                <a:spcBef>
                  <a:spcPct val="0"/>
                </a:spcBef>
              </a:pPr>
              <a:endParaRPr/>
            </a:p>
          </p:txBody>
        </p:sp>
      </p:grpSp>
      <p:sp>
        <p:nvSpPr>
          <p:cNvPr id="22" name="TextBox 22"/>
          <p:cNvSpPr txBox="1"/>
          <p:nvPr/>
        </p:nvSpPr>
        <p:spPr>
          <a:xfrm>
            <a:off x="9850370" y="3878036"/>
            <a:ext cx="6125515" cy="1283579"/>
          </a:xfrm>
          <a:prstGeom prst="rect">
            <a:avLst/>
          </a:prstGeom>
        </p:spPr>
        <p:txBody>
          <a:bodyPr lIns="0" tIns="0" rIns="0" bIns="0" rtlCol="0" anchor="t">
            <a:spAutoFit/>
          </a:bodyPr>
          <a:lstStyle/>
          <a:p>
            <a:pPr algn="ctr">
              <a:lnSpc>
                <a:spcPts val="2506"/>
              </a:lnSpc>
            </a:pPr>
            <a:r>
              <a:rPr lang="en-US" sz="2198">
                <a:solidFill>
                  <a:srgbClr val="FFFFFF"/>
                </a:solidFill>
                <a:latin typeface="Poppins"/>
              </a:rPr>
              <a:t>Seberapa mudah menurut Anda menggunakan aplikasi mobile SIPUTRI ini untuk mencari dan menemukan buku elektronik yang Anda inginkan?</a:t>
            </a:r>
          </a:p>
        </p:txBody>
      </p:sp>
      <p:grpSp>
        <p:nvGrpSpPr>
          <p:cNvPr id="23" name="Group 23"/>
          <p:cNvGrpSpPr/>
          <p:nvPr/>
        </p:nvGrpSpPr>
        <p:grpSpPr>
          <a:xfrm>
            <a:off x="9554017" y="5674397"/>
            <a:ext cx="6718222" cy="1786836"/>
            <a:chOff x="0" y="0"/>
            <a:chExt cx="689858" cy="183481"/>
          </a:xfrm>
        </p:grpSpPr>
        <p:sp>
          <p:nvSpPr>
            <p:cNvPr id="24" name="Freeform 24"/>
            <p:cNvSpPr/>
            <p:nvPr/>
          </p:nvSpPr>
          <p:spPr>
            <a:xfrm>
              <a:off x="0" y="0"/>
              <a:ext cx="689858" cy="183481"/>
            </a:xfrm>
            <a:custGeom>
              <a:avLst/>
              <a:gdLst/>
              <a:ahLst/>
              <a:cxnLst/>
              <a:rect l="l" t="t" r="r" b="b"/>
              <a:pathLst>
                <a:path w="689858" h="183481">
                  <a:moveTo>
                    <a:pt x="0" y="0"/>
                  </a:moveTo>
                  <a:lnTo>
                    <a:pt x="689858" y="0"/>
                  </a:lnTo>
                  <a:lnTo>
                    <a:pt x="689858" y="183481"/>
                  </a:lnTo>
                  <a:lnTo>
                    <a:pt x="0" y="183481"/>
                  </a:lnTo>
                  <a:close/>
                </a:path>
              </a:pathLst>
            </a:custGeom>
            <a:solidFill>
              <a:srgbClr val="5E17EB"/>
            </a:solidFill>
            <a:ln>
              <a:noFill/>
            </a:ln>
          </p:spPr>
        </p:sp>
        <p:sp>
          <p:nvSpPr>
            <p:cNvPr id="25" name="TextBox 25"/>
            <p:cNvSpPr txBox="1"/>
            <p:nvPr/>
          </p:nvSpPr>
          <p:spPr>
            <a:xfrm>
              <a:off x="0" y="-66675"/>
              <a:ext cx="812800" cy="879475"/>
            </a:xfrm>
            <a:prstGeom prst="rect">
              <a:avLst/>
            </a:prstGeom>
          </p:spPr>
          <p:txBody>
            <a:bodyPr lIns="156259" tIns="156259" rIns="156259" bIns="156259" rtlCol="0" anchor="ctr"/>
            <a:lstStyle/>
            <a:p>
              <a:pPr marL="0" lvl="0" indent="0" algn="ctr">
                <a:lnSpc>
                  <a:spcPts val="2800"/>
                </a:lnSpc>
                <a:spcBef>
                  <a:spcPct val="0"/>
                </a:spcBef>
              </a:pPr>
              <a:endParaRPr/>
            </a:p>
          </p:txBody>
        </p:sp>
      </p:grpSp>
      <p:sp>
        <p:nvSpPr>
          <p:cNvPr id="26" name="TextBox 26"/>
          <p:cNvSpPr txBox="1"/>
          <p:nvPr/>
        </p:nvSpPr>
        <p:spPr>
          <a:xfrm>
            <a:off x="9850370" y="5764101"/>
            <a:ext cx="6125515" cy="1597904"/>
          </a:xfrm>
          <a:prstGeom prst="rect">
            <a:avLst/>
          </a:prstGeom>
        </p:spPr>
        <p:txBody>
          <a:bodyPr lIns="0" tIns="0" rIns="0" bIns="0" rtlCol="0" anchor="t">
            <a:spAutoFit/>
          </a:bodyPr>
          <a:lstStyle/>
          <a:p>
            <a:pPr algn="ctr">
              <a:lnSpc>
                <a:spcPts val="2506"/>
              </a:lnSpc>
            </a:pPr>
            <a:r>
              <a:rPr lang="en-US" sz="2198">
                <a:solidFill>
                  <a:srgbClr val="FFFFFF"/>
                </a:solidFill>
                <a:latin typeface="Poppins"/>
              </a:rPr>
              <a:t>Sejauh mana Anda percaya bahwa rekomendasi atau ulasan positif dari teman atau keluarga akan mempengaruhi keputusan Anda untuk menggunakan aplikasi mobile SIPUTRI ini?</a:t>
            </a:r>
          </a:p>
        </p:txBody>
      </p:sp>
      <p:grpSp>
        <p:nvGrpSpPr>
          <p:cNvPr id="27" name="Group 27"/>
          <p:cNvGrpSpPr/>
          <p:nvPr/>
        </p:nvGrpSpPr>
        <p:grpSpPr>
          <a:xfrm>
            <a:off x="9554017" y="7813659"/>
            <a:ext cx="6718222" cy="1786836"/>
            <a:chOff x="0" y="0"/>
            <a:chExt cx="689858" cy="183481"/>
          </a:xfrm>
        </p:grpSpPr>
        <p:sp>
          <p:nvSpPr>
            <p:cNvPr id="28" name="Freeform 28"/>
            <p:cNvSpPr/>
            <p:nvPr/>
          </p:nvSpPr>
          <p:spPr>
            <a:xfrm>
              <a:off x="0" y="0"/>
              <a:ext cx="689858" cy="183481"/>
            </a:xfrm>
            <a:custGeom>
              <a:avLst/>
              <a:gdLst/>
              <a:ahLst/>
              <a:cxnLst/>
              <a:rect l="l" t="t" r="r" b="b"/>
              <a:pathLst>
                <a:path w="689858" h="183481">
                  <a:moveTo>
                    <a:pt x="0" y="0"/>
                  </a:moveTo>
                  <a:lnTo>
                    <a:pt x="689858" y="0"/>
                  </a:lnTo>
                  <a:lnTo>
                    <a:pt x="689858" y="183481"/>
                  </a:lnTo>
                  <a:lnTo>
                    <a:pt x="0" y="183481"/>
                  </a:lnTo>
                  <a:close/>
                </a:path>
              </a:pathLst>
            </a:custGeom>
            <a:solidFill>
              <a:srgbClr val="038B49"/>
            </a:solidFill>
            <a:ln>
              <a:noFill/>
            </a:ln>
          </p:spPr>
        </p:sp>
        <p:sp>
          <p:nvSpPr>
            <p:cNvPr id="29" name="TextBox 29"/>
            <p:cNvSpPr txBox="1"/>
            <p:nvPr/>
          </p:nvSpPr>
          <p:spPr>
            <a:xfrm>
              <a:off x="0" y="-66675"/>
              <a:ext cx="812800" cy="879475"/>
            </a:xfrm>
            <a:prstGeom prst="rect">
              <a:avLst/>
            </a:prstGeom>
          </p:spPr>
          <p:txBody>
            <a:bodyPr lIns="156259" tIns="156259" rIns="156259" bIns="156259" rtlCol="0" anchor="ctr"/>
            <a:lstStyle/>
            <a:p>
              <a:pPr marL="0" lvl="0" indent="0" algn="ctr">
                <a:lnSpc>
                  <a:spcPts val="2800"/>
                </a:lnSpc>
                <a:spcBef>
                  <a:spcPct val="0"/>
                </a:spcBef>
              </a:pPr>
              <a:endParaRPr/>
            </a:p>
          </p:txBody>
        </p:sp>
      </p:grpSp>
      <p:sp>
        <p:nvSpPr>
          <p:cNvPr id="30" name="TextBox 30"/>
          <p:cNvSpPr txBox="1"/>
          <p:nvPr/>
        </p:nvSpPr>
        <p:spPr>
          <a:xfrm>
            <a:off x="9850370" y="8060525"/>
            <a:ext cx="6125515" cy="1283579"/>
          </a:xfrm>
          <a:prstGeom prst="rect">
            <a:avLst/>
          </a:prstGeom>
        </p:spPr>
        <p:txBody>
          <a:bodyPr lIns="0" tIns="0" rIns="0" bIns="0" rtlCol="0" anchor="t">
            <a:spAutoFit/>
          </a:bodyPr>
          <a:lstStyle/>
          <a:p>
            <a:pPr algn="ctr">
              <a:lnSpc>
                <a:spcPts val="2506"/>
              </a:lnSpc>
            </a:pPr>
            <a:r>
              <a:rPr lang="en-US" sz="2198">
                <a:solidFill>
                  <a:srgbClr val="FFFFFF"/>
                </a:solidFill>
                <a:latin typeface="Poppins"/>
              </a:rPr>
              <a:t>Seberapa mudah menurut Anda untuk mengakses jaringan internet yang stabil dan cepat untuk menggunakan aplikasi mobile SIPUTRI ini?</a:t>
            </a:r>
          </a:p>
        </p:txBody>
      </p:sp>
      <p:sp>
        <p:nvSpPr>
          <p:cNvPr id="31" name="Freeform 31"/>
          <p:cNvSpPr/>
          <p:nvPr/>
        </p:nvSpPr>
        <p:spPr>
          <a:xfrm>
            <a:off x="6396114" y="4188234"/>
            <a:ext cx="3157903" cy="955266"/>
          </a:xfrm>
          <a:custGeom>
            <a:avLst/>
            <a:gdLst/>
            <a:ahLst/>
            <a:cxnLst/>
            <a:rect l="l" t="t" r="r" b="b"/>
            <a:pathLst>
              <a:path w="3157903" h="955266">
                <a:moveTo>
                  <a:pt x="0" y="0"/>
                </a:moveTo>
                <a:lnTo>
                  <a:pt x="3157903" y="0"/>
                </a:lnTo>
                <a:lnTo>
                  <a:pt x="3157903" y="955266"/>
                </a:lnTo>
                <a:lnTo>
                  <a:pt x="0" y="9552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32"/>
          <p:cNvSpPr/>
          <p:nvPr/>
        </p:nvSpPr>
        <p:spPr>
          <a:xfrm>
            <a:off x="6369124" y="2124091"/>
            <a:ext cx="3157903" cy="955266"/>
          </a:xfrm>
          <a:custGeom>
            <a:avLst/>
            <a:gdLst/>
            <a:ahLst/>
            <a:cxnLst/>
            <a:rect l="l" t="t" r="r" b="b"/>
            <a:pathLst>
              <a:path w="3157903" h="955266">
                <a:moveTo>
                  <a:pt x="0" y="0"/>
                </a:moveTo>
                <a:lnTo>
                  <a:pt x="3157903" y="0"/>
                </a:lnTo>
                <a:lnTo>
                  <a:pt x="3157903" y="955266"/>
                </a:lnTo>
                <a:lnTo>
                  <a:pt x="0" y="9552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6396114" y="6090183"/>
            <a:ext cx="3157903" cy="955266"/>
          </a:xfrm>
          <a:custGeom>
            <a:avLst/>
            <a:gdLst/>
            <a:ahLst/>
            <a:cxnLst/>
            <a:rect l="l" t="t" r="r" b="b"/>
            <a:pathLst>
              <a:path w="3157903" h="955266">
                <a:moveTo>
                  <a:pt x="0" y="0"/>
                </a:moveTo>
                <a:lnTo>
                  <a:pt x="3157903" y="0"/>
                </a:lnTo>
                <a:lnTo>
                  <a:pt x="3157903" y="955265"/>
                </a:lnTo>
                <a:lnTo>
                  <a:pt x="0" y="9552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4" name="Freeform 34"/>
          <p:cNvSpPr/>
          <p:nvPr/>
        </p:nvSpPr>
        <p:spPr>
          <a:xfrm>
            <a:off x="6396114" y="8156559"/>
            <a:ext cx="3157903" cy="955266"/>
          </a:xfrm>
          <a:custGeom>
            <a:avLst/>
            <a:gdLst/>
            <a:ahLst/>
            <a:cxnLst/>
            <a:rect l="l" t="t" r="r" b="b"/>
            <a:pathLst>
              <a:path w="3157903" h="955266">
                <a:moveTo>
                  <a:pt x="0" y="0"/>
                </a:moveTo>
                <a:lnTo>
                  <a:pt x="3157903" y="0"/>
                </a:lnTo>
                <a:lnTo>
                  <a:pt x="3157903" y="955265"/>
                </a:lnTo>
                <a:lnTo>
                  <a:pt x="0" y="9552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14557" y="-991504"/>
            <a:ext cx="9869872" cy="986987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C8E3"/>
            </a:solidFill>
          </p:spPr>
        </p:sp>
        <p:sp>
          <p:nvSpPr>
            <p:cNvPr id="4" name="TextBox 4"/>
            <p:cNvSpPr txBox="1"/>
            <p:nvPr/>
          </p:nvSpPr>
          <p:spPr>
            <a:xfrm>
              <a:off x="76200" y="95250"/>
              <a:ext cx="660400" cy="641350"/>
            </a:xfrm>
            <a:prstGeom prst="rect">
              <a:avLst/>
            </a:prstGeom>
          </p:spPr>
          <p:txBody>
            <a:bodyPr lIns="78933" tIns="78933" rIns="78933" bIns="78933" rtlCol="0" anchor="ctr"/>
            <a:lstStyle/>
            <a:p>
              <a:pPr algn="ctr">
                <a:lnSpc>
                  <a:spcPts val="1942"/>
                </a:lnSpc>
              </a:pPr>
              <a:endParaRPr/>
            </a:p>
          </p:txBody>
        </p:sp>
      </p:grpSp>
      <p:grpSp>
        <p:nvGrpSpPr>
          <p:cNvPr id="5" name="Group 5"/>
          <p:cNvGrpSpPr/>
          <p:nvPr/>
        </p:nvGrpSpPr>
        <p:grpSpPr>
          <a:xfrm>
            <a:off x="10664683" y="-641377"/>
            <a:ext cx="9169619" cy="916961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73B6"/>
            </a:solidFill>
          </p:spPr>
        </p:sp>
        <p:sp>
          <p:nvSpPr>
            <p:cNvPr id="7" name="TextBox 7"/>
            <p:cNvSpPr txBox="1"/>
            <p:nvPr/>
          </p:nvSpPr>
          <p:spPr>
            <a:xfrm>
              <a:off x="76200" y="95250"/>
              <a:ext cx="660400" cy="641350"/>
            </a:xfrm>
            <a:prstGeom prst="rect">
              <a:avLst/>
            </a:prstGeom>
          </p:spPr>
          <p:txBody>
            <a:bodyPr lIns="78933" tIns="78933" rIns="78933" bIns="78933" rtlCol="0" anchor="ctr"/>
            <a:lstStyle/>
            <a:p>
              <a:pPr algn="ctr">
                <a:lnSpc>
                  <a:spcPts val="1942"/>
                </a:lnSpc>
              </a:pPr>
              <a:endParaRPr/>
            </a:p>
          </p:txBody>
        </p:sp>
      </p:grpSp>
      <p:grpSp>
        <p:nvGrpSpPr>
          <p:cNvPr id="8" name="Group 8"/>
          <p:cNvGrpSpPr>
            <a:grpSpLocks noChangeAspect="1"/>
          </p:cNvGrpSpPr>
          <p:nvPr/>
        </p:nvGrpSpPr>
        <p:grpSpPr>
          <a:xfrm>
            <a:off x="10865110" y="-440933"/>
            <a:ext cx="8768765" cy="8768730"/>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sp>
        <p:nvSpPr>
          <p:cNvPr id="10" name="Freeform 10"/>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5"/>
            <a:stretch>
              <a:fillRect/>
            </a:stretch>
          </a:blipFill>
        </p:spPr>
      </p:sp>
      <p:sp>
        <p:nvSpPr>
          <p:cNvPr id="12" name="TextBox 12"/>
          <p:cNvSpPr txBox="1"/>
          <p:nvPr/>
        </p:nvSpPr>
        <p:spPr>
          <a:xfrm>
            <a:off x="1755164" y="2777572"/>
            <a:ext cx="7181243" cy="870585"/>
          </a:xfrm>
          <a:prstGeom prst="rect">
            <a:avLst/>
          </a:prstGeom>
        </p:spPr>
        <p:txBody>
          <a:bodyPr lIns="0" tIns="0" rIns="0" bIns="0" rtlCol="0" anchor="t">
            <a:spAutoFit/>
          </a:bodyPr>
          <a:lstStyle/>
          <a:p>
            <a:pPr>
              <a:lnSpc>
                <a:spcPts val="5940"/>
              </a:lnSpc>
            </a:pPr>
            <a:r>
              <a:rPr lang="en-US" sz="6600">
                <a:solidFill>
                  <a:srgbClr val="242424"/>
                </a:solidFill>
                <a:latin typeface="Poppins Bold"/>
              </a:rPr>
              <a:t>METODE </a:t>
            </a:r>
            <a:r>
              <a:rPr lang="en-US" sz="6600">
                <a:solidFill>
                  <a:srgbClr val="0173B6"/>
                </a:solidFill>
                <a:latin typeface="Poppins Bold"/>
              </a:rPr>
              <a:t>UTAUT </a:t>
            </a:r>
            <a:r>
              <a:rPr lang="en-US" sz="6600">
                <a:solidFill>
                  <a:srgbClr val="000000"/>
                </a:solidFill>
                <a:latin typeface="Poppins Bold"/>
              </a:rPr>
              <a:t>?</a:t>
            </a:r>
          </a:p>
        </p:txBody>
      </p:sp>
      <p:sp>
        <p:nvSpPr>
          <p:cNvPr id="13" name="TextBox 13"/>
          <p:cNvSpPr txBox="1"/>
          <p:nvPr/>
        </p:nvSpPr>
        <p:spPr>
          <a:xfrm>
            <a:off x="1779057" y="1773637"/>
            <a:ext cx="7181243" cy="870585"/>
          </a:xfrm>
          <a:prstGeom prst="rect">
            <a:avLst/>
          </a:prstGeom>
        </p:spPr>
        <p:txBody>
          <a:bodyPr lIns="0" tIns="0" rIns="0" bIns="0" rtlCol="0" anchor="t">
            <a:spAutoFit/>
          </a:bodyPr>
          <a:lstStyle/>
          <a:p>
            <a:pPr>
              <a:lnSpc>
                <a:spcPts val="5940"/>
              </a:lnSpc>
            </a:pPr>
            <a:r>
              <a:rPr lang="en-US" sz="6600">
                <a:solidFill>
                  <a:srgbClr val="242424"/>
                </a:solidFill>
                <a:latin typeface="Poppins Bold"/>
              </a:rPr>
              <a:t>MENGAPA</a:t>
            </a:r>
          </a:p>
        </p:txBody>
      </p:sp>
      <p:sp>
        <p:nvSpPr>
          <p:cNvPr id="14" name="TextBox 14"/>
          <p:cNvSpPr txBox="1"/>
          <p:nvPr/>
        </p:nvSpPr>
        <p:spPr>
          <a:xfrm>
            <a:off x="2398901" y="4166575"/>
            <a:ext cx="7400865" cy="1179824"/>
          </a:xfrm>
          <a:prstGeom prst="rect">
            <a:avLst/>
          </a:prstGeom>
        </p:spPr>
        <p:txBody>
          <a:bodyPr lIns="0" tIns="0" rIns="0" bIns="0" rtlCol="0" anchor="t">
            <a:spAutoFit/>
          </a:bodyPr>
          <a:lstStyle/>
          <a:p>
            <a:pPr>
              <a:lnSpc>
                <a:spcPts val="3009"/>
              </a:lnSpc>
            </a:pPr>
            <a:r>
              <a:rPr lang="en-US" sz="2686">
                <a:solidFill>
                  <a:srgbClr val="1E5275"/>
                </a:solidFill>
                <a:latin typeface="Poppins Bold"/>
              </a:rPr>
              <a:t>UTAUT terbukti menjadi model valid untuk memprediksi perilaku penerimaan pengguna terhadap teknologi baru</a:t>
            </a:r>
          </a:p>
        </p:txBody>
      </p:sp>
      <p:sp>
        <p:nvSpPr>
          <p:cNvPr id="15" name="TextBox 15"/>
          <p:cNvSpPr txBox="1"/>
          <p:nvPr/>
        </p:nvSpPr>
        <p:spPr>
          <a:xfrm>
            <a:off x="1779057" y="4204675"/>
            <a:ext cx="446666" cy="377494"/>
          </a:xfrm>
          <a:prstGeom prst="rect">
            <a:avLst/>
          </a:prstGeom>
        </p:spPr>
        <p:txBody>
          <a:bodyPr lIns="0" tIns="0" rIns="0" bIns="0" rtlCol="0" anchor="t">
            <a:spAutoFit/>
          </a:bodyPr>
          <a:lstStyle/>
          <a:p>
            <a:pPr>
              <a:lnSpc>
                <a:spcPts val="2686"/>
              </a:lnSpc>
            </a:pPr>
            <a:r>
              <a:rPr lang="en-US" sz="2686">
                <a:solidFill>
                  <a:srgbClr val="1E5275"/>
                </a:solidFill>
                <a:latin typeface="Poppins Bold"/>
              </a:rPr>
              <a:t>1.</a:t>
            </a:r>
          </a:p>
        </p:txBody>
      </p:sp>
      <p:sp>
        <p:nvSpPr>
          <p:cNvPr id="16" name="TextBox 16"/>
          <p:cNvSpPr txBox="1"/>
          <p:nvPr/>
        </p:nvSpPr>
        <p:spPr>
          <a:xfrm>
            <a:off x="1779057" y="5781689"/>
            <a:ext cx="446666" cy="377494"/>
          </a:xfrm>
          <a:prstGeom prst="rect">
            <a:avLst/>
          </a:prstGeom>
        </p:spPr>
        <p:txBody>
          <a:bodyPr lIns="0" tIns="0" rIns="0" bIns="0" rtlCol="0" anchor="t">
            <a:spAutoFit/>
          </a:bodyPr>
          <a:lstStyle/>
          <a:p>
            <a:pPr>
              <a:lnSpc>
                <a:spcPts val="2686"/>
              </a:lnSpc>
            </a:pPr>
            <a:r>
              <a:rPr lang="en-US" sz="2686">
                <a:solidFill>
                  <a:srgbClr val="1E5275"/>
                </a:solidFill>
                <a:latin typeface="Poppins Bold"/>
              </a:rPr>
              <a:t>2.</a:t>
            </a:r>
          </a:p>
        </p:txBody>
      </p:sp>
      <p:sp>
        <p:nvSpPr>
          <p:cNvPr id="17" name="TextBox 17"/>
          <p:cNvSpPr txBox="1"/>
          <p:nvPr/>
        </p:nvSpPr>
        <p:spPr>
          <a:xfrm>
            <a:off x="1755164" y="7629850"/>
            <a:ext cx="446666" cy="377494"/>
          </a:xfrm>
          <a:prstGeom prst="rect">
            <a:avLst/>
          </a:prstGeom>
        </p:spPr>
        <p:txBody>
          <a:bodyPr lIns="0" tIns="0" rIns="0" bIns="0" rtlCol="0" anchor="t">
            <a:spAutoFit/>
          </a:bodyPr>
          <a:lstStyle/>
          <a:p>
            <a:pPr>
              <a:lnSpc>
                <a:spcPts val="2686"/>
              </a:lnSpc>
            </a:pPr>
            <a:r>
              <a:rPr lang="en-US" sz="2686">
                <a:solidFill>
                  <a:srgbClr val="1E5275"/>
                </a:solidFill>
                <a:latin typeface="Poppins Bold"/>
              </a:rPr>
              <a:t>3.</a:t>
            </a:r>
          </a:p>
        </p:txBody>
      </p:sp>
      <p:sp>
        <p:nvSpPr>
          <p:cNvPr id="18" name="TextBox 18"/>
          <p:cNvSpPr txBox="1"/>
          <p:nvPr/>
        </p:nvSpPr>
        <p:spPr>
          <a:xfrm>
            <a:off x="2398901" y="5743589"/>
            <a:ext cx="7915656" cy="1560824"/>
          </a:xfrm>
          <a:prstGeom prst="rect">
            <a:avLst/>
          </a:prstGeom>
        </p:spPr>
        <p:txBody>
          <a:bodyPr lIns="0" tIns="0" rIns="0" bIns="0" rtlCol="0" anchor="t">
            <a:spAutoFit/>
          </a:bodyPr>
          <a:lstStyle/>
          <a:p>
            <a:pPr>
              <a:lnSpc>
                <a:spcPts val="3009"/>
              </a:lnSpc>
            </a:pPr>
            <a:r>
              <a:rPr lang="en-US" sz="2686">
                <a:solidFill>
                  <a:srgbClr val="1E5275"/>
                </a:solidFill>
                <a:latin typeface="Poppins Bold"/>
              </a:rPr>
              <a:t>UTAUT lebih efisien dan memiliki kekuatan penjelas yang lebih tinggi karena dikembangkan dari beberapa model sebelumnya</a:t>
            </a:r>
          </a:p>
        </p:txBody>
      </p:sp>
      <p:sp>
        <p:nvSpPr>
          <p:cNvPr id="19" name="TextBox 19"/>
          <p:cNvSpPr txBox="1"/>
          <p:nvPr/>
        </p:nvSpPr>
        <p:spPr>
          <a:xfrm>
            <a:off x="2375009" y="7591750"/>
            <a:ext cx="8289674" cy="1941824"/>
          </a:xfrm>
          <a:prstGeom prst="rect">
            <a:avLst/>
          </a:prstGeom>
        </p:spPr>
        <p:txBody>
          <a:bodyPr lIns="0" tIns="0" rIns="0" bIns="0" rtlCol="0" anchor="t">
            <a:spAutoFit/>
          </a:bodyPr>
          <a:lstStyle/>
          <a:p>
            <a:pPr>
              <a:lnSpc>
                <a:spcPts val="3009"/>
              </a:lnSpc>
            </a:pPr>
            <a:r>
              <a:rPr lang="en-US" sz="2686">
                <a:solidFill>
                  <a:srgbClr val="1E5275"/>
                </a:solidFill>
                <a:latin typeface="Poppins Bold"/>
              </a:rPr>
              <a:t>Banyak peneliti menggunakan UTAUT untuk menguji teknologi baru berdasarkan 2 keyakinan (ekspetasi kinerja dan ekspetasi usaha) sebagai konstruk utama untuk memprediksi perilaku penerimaan teknologi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1263197" y="2439395"/>
          <a:ext cx="15761605" cy="7544251"/>
        </p:xfrm>
        <a:graphic>
          <a:graphicData uri="http://schemas.openxmlformats.org/drawingml/2006/table">
            <a:tbl>
              <a:tblPr/>
              <a:tblGrid>
                <a:gridCol w="9981213">
                  <a:extLst>
                    <a:ext uri="{9D8B030D-6E8A-4147-A177-3AD203B41FA5}">
                      <a16:colId xmlns:a16="http://schemas.microsoft.com/office/drawing/2014/main" val="20000"/>
                    </a:ext>
                  </a:extLst>
                </a:gridCol>
                <a:gridCol w="2014021">
                  <a:extLst>
                    <a:ext uri="{9D8B030D-6E8A-4147-A177-3AD203B41FA5}">
                      <a16:colId xmlns:a16="http://schemas.microsoft.com/office/drawing/2014/main" val="20001"/>
                    </a:ext>
                  </a:extLst>
                </a:gridCol>
                <a:gridCol w="3766371">
                  <a:extLst>
                    <a:ext uri="{9D8B030D-6E8A-4147-A177-3AD203B41FA5}">
                      <a16:colId xmlns:a16="http://schemas.microsoft.com/office/drawing/2014/main" val="20002"/>
                    </a:ext>
                  </a:extLst>
                </a:gridCol>
              </a:tblGrid>
              <a:tr h="1082097">
                <a:tc>
                  <a:txBody>
                    <a:bodyPr/>
                    <a:lstStyle/>
                    <a:p>
                      <a:pPr algn="ctr">
                        <a:lnSpc>
                          <a:spcPts val="3499"/>
                        </a:lnSpc>
                        <a:defRPr/>
                      </a:pPr>
                      <a:r>
                        <a:rPr lang="en-US" sz="2499">
                          <a:solidFill>
                            <a:srgbClr val="000000"/>
                          </a:solidFill>
                          <a:latin typeface="Poppins Bold"/>
                        </a:rPr>
                        <a:t>Judul</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47C8E3"/>
                    </a:solidFill>
                  </a:tcPr>
                </a:tc>
                <a:tc>
                  <a:txBody>
                    <a:bodyPr/>
                    <a:lstStyle/>
                    <a:p>
                      <a:pPr algn="ctr">
                        <a:lnSpc>
                          <a:spcPts val="3499"/>
                        </a:lnSpc>
                        <a:defRPr/>
                      </a:pPr>
                      <a:r>
                        <a:rPr lang="en-US" sz="2499">
                          <a:solidFill>
                            <a:srgbClr val="000000"/>
                          </a:solidFill>
                          <a:latin typeface="Poppins Bold"/>
                        </a:rPr>
                        <a:t>Tahun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47C8E3"/>
                    </a:solidFill>
                  </a:tcPr>
                </a:tc>
                <a:tc>
                  <a:txBody>
                    <a:bodyPr/>
                    <a:lstStyle/>
                    <a:p>
                      <a:pPr algn="ctr">
                        <a:lnSpc>
                          <a:spcPts val="3499"/>
                        </a:lnSpc>
                        <a:defRPr/>
                      </a:pPr>
                      <a:r>
                        <a:rPr lang="en-US" sz="2499">
                          <a:solidFill>
                            <a:srgbClr val="000000"/>
                          </a:solidFill>
                          <a:latin typeface="Poppins Bold"/>
                        </a:rPr>
                        <a:t>Peneliti</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47C8E3"/>
                    </a:solidFill>
                  </a:tcPr>
                </a:tc>
                <a:extLst>
                  <a:ext uri="{0D108BD9-81ED-4DB2-BD59-A6C34878D82A}">
                    <a16:rowId xmlns:a16="http://schemas.microsoft.com/office/drawing/2014/main" val="10000"/>
                  </a:ext>
                </a:extLst>
              </a:tr>
              <a:tr h="1872017">
                <a:tc>
                  <a:txBody>
                    <a:bodyPr/>
                    <a:lstStyle/>
                    <a:p>
                      <a:pPr algn="ctr">
                        <a:lnSpc>
                          <a:spcPts val="2800"/>
                        </a:lnSpc>
                        <a:defRPr/>
                      </a:pPr>
                      <a:r>
                        <a:rPr lang="en-US" sz="2000">
                          <a:solidFill>
                            <a:srgbClr val="000000"/>
                          </a:solidFill>
                          <a:latin typeface="Poppins"/>
                        </a:rPr>
                        <a:t>Analisis Tingkat Penerimaan Sistem E-Learning Menggunakan Blog Gratis Sebagai Alternatif Media Pembelajaran Pada Guru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3F4F3"/>
                    </a:solidFill>
                  </a:tcPr>
                </a:tc>
                <a:tc>
                  <a:txBody>
                    <a:bodyPr/>
                    <a:lstStyle/>
                    <a:p>
                      <a:pPr algn="ctr">
                        <a:lnSpc>
                          <a:spcPts val="2800"/>
                        </a:lnSpc>
                        <a:defRPr/>
                      </a:pPr>
                      <a:r>
                        <a:rPr lang="en-US" sz="2000">
                          <a:solidFill>
                            <a:srgbClr val="000000"/>
                          </a:solidFill>
                          <a:latin typeface="Poppins"/>
                        </a:rPr>
                        <a:t>2018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3F4F3"/>
                    </a:solidFill>
                  </a:tcPr>
                </a:tc>
                <a:tc>
                  <a:txBody>
                    <a:bodyPr/>
                    <a:lstStyle/>
                    <a:p>
                      <a:pPr algn="ctr">
                        <a:lnSpc>
                          <a:spcPts val="2800"/>
                        </a:lnSpc>
                        <a:defRPr/>
                      </a:pPr>
                      <a:r>
                        <a:rPr lang="en-US" sz="2000">
                          <a:solidFill>
                            <a:srgbClr val="000000"/>
                          </a:solidFill>
                          <a:latin typeface="Poppins"/>
                        </a:rPr>
                        <a:t>Faizatul Amalia, Adam Hendra Brata, Rizki Tri Sulistyo, Andre Diofanu</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3F4F3"/>
                    </a:solidFill>
                  </a:tcPr>
                </a:tc>
                <a:extLst>
                  <a:ext uri="{0D108BD9-81ED-4DB2-BD59-A6C34878D82A}">
                    <a16:rowId xmlns:a16="http://schemas.microsoft.com/office/drawing/2014/main" val="10001"/>
                  </a:ext>
                </a:extLst>
              </a:tr>
              <a:tr h="2473365">
                <a:tc>
                  <a:txBody>
                    <a:bodyPr/>
                    <a:lstStyle/>
                    <a:p>
                      <a:pPr algn="ctr">
                        <a:lnSpc>
                          <a:spcPts val="2800"/>
                        </a:lnSpc>
                        <a:defRPr/>
                      </a:pPr>
                      <a:r>
                        <a:rPr lang="en-US" sz="2000">
                          <a:solidFill>
                            <a:srgbClr val="000000"/>
                          </a:solidFill>
                          <a:latin typeface="Poppins"/>
                        </a:rPr>
                        <a:t>Peran Interaktivitas Dalam Penggunaan E-Learning: Perluasan Model UTAUT</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3F4F3"/>
                    </a:solidFill>
                  </a:tcPr>
                </a:tc>
                <a:tc>
                  <a:txBody>
                    <a:bodyPr/>
                    <a:lstStyle/>
                    <a:p>
                      <a:pPr algn="ctr">
                        <a:lnSpc>
                          <a:spcPts val="2800"/>
                        </a:lnSpc>
                        <a:defRPr/>
                      </a:pPr>
                      <a:r>
                        <a:rPr lang="en-US" sz="2000">
                          <a:solidFill>
                            <a:srgbClr val="000000"/>
                          </a:solidFill>
                          <a:latin typeface="Poppins"/>
                        </a:rPr>
                        <a:t>2023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3F4F3"/>
                    </a:solidFill>
                  </a:tcPr>
                </a:tc>
                <a:tc>
                  <a:txBody>
                    <a:bodyPr/>
                    <a:lstStyle/>
                    <a:p>
                      <a:pPr algn="ctr">
                        <a:lnSpc>
                          <a:spcPts val="2800"/>
                        </a:lnSpc>
                        <a:defRPr/>
                      </a:pPr>
                      <a:endParaRPr lang="en-US" sz="1100"/>
                    </a:p>
                    <a:p>
                      <a:pPr algn="ctr">
                        <a:lnSpc>
                          <a:spcPts val="2800"/>
                        </a:lnSpc>
                      </a:pPr>
                      <a:r>
                        <a:rPr lang="en-US" sz="2000">
                          <a:solidFill>
                            <a:srgbClr val="000000"/>
                          </a:solidFill>
                          <a:latin typeface="Poppins"/>
                        </a:rPr>
                        <a:t>  Yuni Marlina Saragih, Erwin Setiawan Panjaitan,</a:t>
                      </a:r>
                    </a:p>
                    <a:p>
                      <a:pPr algn="ctr">
                        <a:lnSpc>
                          <a:spcPts val="2800"/>
                        </a:lnSpc>
                      </a:pPr>
                      <a:r>
                        <a:rPr lang="en-US" sz="2000">
                          <a:solidFill>
                            <a:srgbClr val="000000"/>
                          </a:solidFill>
                          <a:latin typeface="Poppins"/>
                        </a:rPr>
                        <a:t>  Roni Yunis</a:t>
                      </a:r>
                    </a:p>
                    <a:p>
                      <a:pPr algn="ctr">
                        <a:lnSpc>
                          <a:spcPts val="2800"/>
                        </a:lnSpc>
                      </a:pPr>
                      <a:r>
                        <a:rPr lang="en-US" sz="2000">
                          <a:solidFill>
                            <a:srgbClr val="000000"/>
                          </a:solidFill>
                          <a:latin typeface="Poppins"/>
                        </a:rPr>
                        <a:t>  </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3F4F3"/>
                    </a:solidFill>
                  </a:tcPr>
                </a:tc>
                <a:extLst>
                  <a:ext uri="{0D108BD9-81ED-4DB2-BD59-A6C34878D82A}">
                    <a16:rowId xmlns:a16="http://schemas.microsoft.com/office/drawing/2014/main" val="10002"/>
                  </a:ext>
                </a:extLst>
              </a:tr>
              <a:tr h="2116772">
                <a:tc>
                  <a:txBody>
                    <a:bodyPr/>
                    <a:lstStyle/>
                    <a:p>
                      <a:pPr algn="ctr">
                        <a:lnSpc>
                          <a:spcPts val="2800"/>
                        </a:lnSpc>
                        <a:defRPr/>
                      </a:pPr>
                      <a:r>
                        <a:rPr lang="en-US" sz="2000">
                          <a:solidFill>
                            <a:srgbClr val="000000"/>
                          </a:solidFill>
                          <a:latin typeface="Poppins"/>
                        </a:rPr>
                        <a:t>Analisis Perilaku Pelanggan Pada Aplikasi Pemesanan Makanan Mobile Menggunakan Model UTAUT (Studi Kasus: Aplikasi Gofood)</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3F4F3"/>
                    </a:solidFill>
                  </a:tcPr>
                </a:tc>
                <a:tc>
                  <a:txBody>
                    <a:bodyPr/>
                    <a:lstStyle/>
                    <a:p>
                      <a:pPr algn="ctr">
                        <a:lnSpc>
                          <a:spcPts val="2800"/>
                        </a:lnSpc>
                        <a:defRPr/>
                      </a:pPr>
                      <a:r>
                        <a:rPr lang="en-US" sz="2000">
                          <a:solidFill>
                            <a:srgbClr val="000000"/>
                          </a:solidFill>
                          <a:latin typeface="Poppins"/>
                        </a:rPr>
                        <a:t>2020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3F4F3"/>
                    </a:solidFill>
                  </a:tcPr>
                </a:tc>
                <a:tc>
                  <a:txBody>
                    <a:bodyPr/>
                    <a:lstStyle/>
                    <a:p>
                      <a:pPr algn="ctr">
                        <a:lnSpc>
                          <a:spcPts val="2800"/>
                        </a:lnSpc>
                        <a:defRPr/>
                      </a:pPr>
                      <a:r>
                        <a:rPr lang="en-US" sz="2000">
                          <a:solidFill>
                            <a:srgbClr val="000000"/>
                          </a:solidFill>
                          <a:latin typeface="Poppins"/>
                        </a:rPr>
                        <a:t>Berlian Maulidya Izzati</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3F4F3"/>
                    </a:solidFill>
                  </a:tcPr>
                </a:tc>
                <a:extLst>
                  <a:ext uri="{0D108BD9-81ED-4DB2-BD59-A6C34878D82A}">
                    <a16:rowId xmlns:a16="http://schemas.microsoft.com/office/drawing/2014/main" val="10003"/>
                  </a:ext>
                </a:extLst>
              </a:tr>
            </a:tbl>
          </a:graphicData>
        </a:graphic>
      </p:graphicFrame>
      <p:grpSp>
        <p:nvGrpSpPr>
          <p:cNvPr id="4" name="Group 4"/>
          <p:cNvGrpSpPr/>
          <p:nvPr/>
        </p:nvGrpSpPr>
        <p:grpSpPr>
          <a:xfrm>
            <a:off x="4107533" y="1264010"/>
            <a:ext cx="10072934" cy="1003935"/>
            <a:chOff x="0" y="0"/>
            <a:chExt cx="13430579" cy="1338580"/>
          </a:xfrm>
        </p:grpSpPr>
        <p:sp>
          <p:nvSpPr>
            <p:cNvPr id="5" name="TextBox 5"/>
            <p:cNvSpPr txBox="1"/>
            <p:nvPr/>
          </p:nvSpPr>
          <p:spPr>
            <a:xfrm>
              <a:off x="6558958" y="133350"/>
              <a:ext cx="6871621" cy="1205230"/>
            </a:xfrm>
            <a:prstGeom prst="rect">
              <a:avLst/>
            </a:prstGeom>
          </p:spPr>
          <p:txBody>
            <a:bodyPr lIns="0" tIns="0" rIns="0" bIns="0" rtlCol="0" anchor="t">
              <a:spAutoFit/>
            </a:bodyPr>
            <a:lstStyle/>
            <a:p>
              <a:pPr>
                <a:lnSpc>
                  <a:spcPts val="5940"/>
                </a:lnSpc>
              </a:pPr>
              <a:r>
                <a:rPr lang="en-US" sz="6600">
                  <a:solidFill>
                    <a:srgbClr val="0173B6"/>
                  </a:solidFill>
                  <a:latin typeface="Poppins Bold"/>
                </a:rPr>
                <a:t>TERDAHULU</a:t>
              </a:r>
            </a:p>
          </p:txBody>
        </p:sp>
        <p:sp>
          <p:nvSpPr>
            <p:cNvPr id="6" name="TextBox 6"/>
            <p:cNvSpPr txBox="1"/>
            <p:nvPr/>
          </p:nvSpPr>
          <p:spPr>
            <a:xfrm>
              <a:off x="0" y="133350"/>
              <a:ext cx="6558958" cy="1205230"/>
            </a:xfrm>
            <a:prstGeom prst="rect">
              <a:avLst/>
            </a:prstGeom>
          </p:spPr>
          <p:txBody>
            <a:bodyPr lIns="0" tIns="0" rIns="0" bIns="0" rtlCol="0" anchor="t">
              <a:spAutoFit/>
            </a:bodyPr>
            <a:lstStyle/>
            <a:p>
              <a:pPr>
                <a:lnSpc>
                  <a:spcPts val="5940"/>
                </a:lnSpc>
              </a:pPr>
              <a:r>
                <a:rPr lang="en-US" sz="6600">
                  <a:solidFill>
                    <a:srgbClr val="242424"/>
                  </a:solidFill>
                  <a:latin typeface="Poppins Bold"/>
                </a:rPr>
                <a:t>PENELITIAN</a:t>
              </a:r>
            </a:p>
          </p:txBody>
        </p:sp>
      </p:grpSp>
      <p:sp>
        <p:nvSpPr>
          <p:cNvPr id="7" name="Freeform 7"/>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4"/>
            <a:stretch>
              <a:fillRect/>
            </a:stretch>
          </a:blipFill>
        </p:spPr>
      </p:sp>
      <p:grpSp>
        <p:nvGrpSpPr>
          <p:cNvPr id="4" name="Group 4"/>
          <p:cNvGrpSpPr/>
          <p:nvPr/>
        </p:nvGrpSpPr>
        <p:grpSpPr>
          <a:xfrm>
            <a:off x="1301252" y="3314700"/>
            <a:ext cx="16040738" cy="5462720"/>
            <a:chOff x="0" y="-289674"/>
            <a:chExt cx="21387650" cy="7283626"/>
          </a:xfrm>
        </p:grpSpPr>
        <p:sp>
          <p:nvSpPr>
            <p:cNvPr id="5" name="Freeform 5"/>
            <p:cNvSpPr/>
            <p:nvPr/>
          </p:nvSpPr>
          <p:spPr>
            <a:xfrm>
              <a:off x="893076" y="586783"/>
              <a:ext cx="16792786" cy="5814502"/>
            </a:xfrm>
            <a:custGeom>
              <a:avLst/>
              <a:gdLst/>
              <a:ahLst/>
              <a:cxnLst/>
              <a:rect l="l" t="t" r="r" b="b"/>
              <a:pathLst>
                <a:path w="16792786" h="5814502">
                  <a:moveTo>
                    <a:pt x="0" y="0"/>
                  </a:moveTo>
                  <a:lnTo>
                    <a:pt x="16792785" y="0"/>
                  </a:lnTo>
                  <a:lnTo>
                    <a:pt x="16792785" y="5814502"/>
                  </a:lnTo>
                  <a:lnTo>
                    <a:pt x="0" y="5814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7467397" y="650283"/>
              <a:ext cx="3048000" cy="5814502"/>
            </a:xfrm>
            <a:custGeom>
              <a:avLst/>
              <a:gdLst/>
              <a:ahLst/>
              <a:cxnLst/>
              <a:rect l="l" t="t" r="r" b="b"/>
              <a:pathLst>
                <a:path w="2975186" h="5814502">
                  <a:moveTo>
                    <a:pt x="0" y="0"/>
                  </a:moveTo>
                  <a:lnTo>
                    <a:pt x="2975185" y="0"/>
                  </a:lnTo>
                  <a:lnTo>
                    <a:pt x="2975185" y="5814502"/>
                  </a:lnTo>
                  <a:lnTo>
                    <a:pt x="0" y="5814502"/>
                  </a:lnTo>
                  <a:lnTo>
                    <a:pt x="0" y="0"/>
                  </a:lnTo>
                  <a:close/>
                </a:path>
              </a:pathLst>
            </a:custGeom>
            <a:blipFill>
              <a:blip r:embed="rId5">
                <a:extLst>
                  <a:ext uri="{96DAC541-7B7A-43D3-8B79-37D633B846F1}">
                    <asvg:svgBlip xmlns:asvg="http://schemas.microsoft.com/office/drawing/2016/SVG/main" r:embed="rId6"/>
                  </a:ext>
                </a:extLst>
              </a:blip>
              <a:stretch>
                <a:fillRect r="-464428"/>
              </a:stretch>
            </a:blipFill>
          </p:spPr>
        </p:sp>
        <p:grpSp>
          <p:nvGrpSpPr>
            <p:cNvPr id="7" name="Group 7"/>
            <p:cNvGrpSpPr/>
            <p:nvPr/>
          </p:nvGrpSpPr>
          <p:grpSpPr>
            <a:xfrm>
              <a:off x="20140930" y="2614816"/>
              <a:ext cx="572770" cy="596900"/>
              <a:chOff x="0" y="0"/>
              <a:chExt cx="572770" cy="596900"/>
            </a:xfrm>
          </p:grpSpPr>
          <p:sp>
            <p:nvSpPr>
              <p:cNvPr id="8" name="Freeform 8"/>
              <p:cNvSpPr/>
              <p:nvPr/>
            </p:nvSpPr>
            <p:spPr>
              <a:xfrm>
                <a:off x="22860" y="34290"/>
                <a:ext cx="520700" cy="553720"/>
              </a:xfrm>
              <a:custGeom>
                <a:avLst/>
                <a:gdLst/>
                <a:ahLst/>
                <a:cxnLst/>
                <a:rect l="l" t="t" r="r" b="b"/>
                <a:pathLst>
                  <a:path w="520700" h="553720">
                    <a:moveTo>
                      <a:pt x="497840" y="118110"/>
                    </a:moveTo>
                    <a:cubicBezTo>
                      <a:pt x="450850" y="298450"/>
                      <a:pt x="143510" y="185420"/>
                      <a:pt x="100330" y="241300"/>
                    </a:cubicBezTo>
                    <a:cubicBezTo>
                      <a:pt x="66040" y="287020"/>
                      <a:pt x="157480" y="496570"/>
                      <a:pt x="173990" y="494030"/>
                    </a:cubicBezTo>
                    <a:cubicBezTo>
                      <a:pt x="196850" y="491490"/>
                      <a:pt x="153670" y="57150"/>
                      <a:pt x="201930" y="16510"/>
                    </a:cubicBezTo>
                    <a:cubicBezTo>
                      <a:pt x="222250" y="0"/>
                      <a:pt x="250190" y="11430"/>
                      <a:pt x="280670" y="25400"/>
                    </a:cubicBezTo>
                    <a:cubicBezTo>
                      <a:pt x="339090" y="53340"/>
                      <a:pt x="474980" y="158750"/>
                      <a:pt x="499110" y="240030"/>
                    </a:cubicBezTo>
                    <a:cubicBezTo>
                      <a:pt x="520700" y="313690"/>
                      <a:pt x="499110" y="435610"/>
                      <a:pt x="445770" y="482600"/>
                    </a:cubicBezTo>
                    <a:cubicBezTo>
                      <a:pt x="387350" y="534670"/>
                      <a:pt x="207010" y="553720"/>
                      <a:pt x="138430" y="511810"/>
                    </a:cubicBezTo>
                    <a:cubicBezTo>
                      <a:pt x="72390" y="472440"/>
                      <a:pt x="46990" y="325120"/>
                      <a:pt x="31750" y="251460"/>
                    </a:cubicBezTo>
                    <a:cubicBezTo>
                      <a:pt x="21590" y="200660"/>
                      <a:pt x="0" y="147320"/>
                      <a:pt x="27940" y="118110"/>
                    </a:cubicBezTo>
                    <a:cubicBezTo>
                      <a:pt x="81280" y="63500"/>
                      <a:pt x="497840" y="118110"/>
                      <a:pt x="497840" y="118110"/>
                    </a:cubicBezTo>
                  </a:path>
                </a:pathLst>
              </a:custGeom>
              <a:solidFill>
                <a:srgbClr val="FFFFFF">
                  <a:alpha val="0"/>
                </a:srgbClr>
              </a:solidFill>
              <a:ln>
                <a:noFill/>
              </a:ln>
            </p:spPr>
          </p:sp>
        </p:grpSp>
        <p:grpSp>
          <p:nvGrpSpPr>
            <p:cNvPr id="9" name="Group 9"/>
            <p:cNvGrpSpPr/>
            <p:nvPr/>
          </p:nvGrpSpPr>
          <p:grpSpPr>
            <a:xfrm>
              <a:off x="20295870" y="2619896"/>
              <a:ext cx="440690" cy="570230"/>
              <a:chOff x="0" y="0"/>
              <a:chExt cx="440690" cy="570230"/>
            </a:xfrm>
          </p:grpSpPr>
          <p:sp>
            <p:nvSpPr>
              <p:cNvPr id="10" name="Freeform 10"/>
              <p:cNvSpPr/>
              <p:nvPr/>
            </p:nvSpPr>
            <p:spPr>
              <a:xfrm>
                <a:off x="-6350" y="26670"/>
                <a:ext cx="400050" cy="524510"/>
              </a:xfrm>
              <a:custGeom>
                <a:avLst/>
                <a:gdLst/>
                <a:ahLst/>
                <a:cxnLst/>
                <a:rect l="l" t="t" r="r" b="b"/>
                <a:pathLst>
                  <a:path w="400050" h="524510">
                    <a:moveTo>
                      <a:pt x="57150" y="26670"/>
                    </a:moveTo>
                    <a:cubicBezTo>
                      <a:pt x="201930" y="27940"/>
                      <a:pt x="241300" y="34290"/>
                      <a:pt x="273050" y="50800"/>
                    </a:cubicBezTo>
                    <a:cubicBezTo>
                      <a:pt x="304800" y="67310"/>
                      <a:pt x="337820" y="101600"/>
                      <a:pt x="356870" y="125730"/>
                    </a:cubicBezTo>
                    <a:cubicBezTo>
                      <a:pt x="369570" y="142240"/>
                      <a:pt x="375920" y="157480"/>
                      <a:pt x="382270" y="175260"/>
                    </a:cubicBezTo>
                    <a:cubicBezTo>
                      <a:pt x="388620" y="191770"/>
                      <a:pt x="394970" y="207010"/>
                      <a:pt x="396240" y="228600"/>
                    </a:cubicBezTo>
                    <a:cubicBezTo>
                      <a:pt x="398780" y="259080"/>
                      <a:pt x="391160" y="311150"/>
                      <a:pt x="382270" y="340360"/>
                    </a:cubicBezTo>
                    <a:cubicBezTo>
                      <a:pt x="375920" y="360680"/>
                      <a:pt x="369570" y="373380"/>
                      <a:pt x="356870" y="389890"/>
                    </a:cubicBezTo>
                    <a:cubicBezTo>
                      <a:pt x="337820" y="414020"/>
                      <a:pt x="298450" y="448310"/>
                      <a:pt x="273050" y="463550"/>
                    </a:cubicBezTo>
                    <a:cubicBezTo>
                      <a:pt x="255270" y="474980"/>
                      <a:pt x="242570" y="477520"/>
                      <a:pt x="220980" y="482600"/>
                    </a:cubicBezTo>
                    <a:cubicBezTo>
                      <a:pt x="190500" y="488950"/>
                      <a:pt x="129540" y="514350"/>
                      <a:pt x="102870" y="490220"/>
                    </a:cubicBezTo>
                    <a:cubicBezTo>
                      <a:pt x="50800" y="441960"/>
                      <a:pt x="50800" y="74930"/>
                      <a:pt x="102870" y="25400"/>
                    </a:cubicBezTo>
                    <a:cubicBezTo>
                      <a:pt x="129540" y="0"/>
                      <a:pt x="190500" y="25400"/>
                      <a:pt x="220980" y="31750"/>
                    </a:cubicBezTo>
                    <a:cubicBezTo>
                      <a:pt x="242570" y="35560"/>
                      <a:pt x="255270" y="39370"/>
                      <a:pt x="273050" y="50800"/>
                    </a:cubicBezTo>
                    <a:cubicBezTo>
                      <a:pt x="299720" y="66040"/>
                      <a:pt x="337820" y="101600"/>
                      <a:pt x="356870" y="125730"/>
                    </a:cubicBezTo>
                    <a:cubicBezTo>
                      <a:pt x="369570" y="142240"/>
                      <a:pt x="375920" y="154940"/>
                      <a:pt x="382270" y="175260"/>
                    </a:cubicBezTo>
                    <a:cubicBezTo>
                      <a:pt x="391160" y="204470"/>
                      <a:pt x="400050" y="250190"/>
                      <a:pt x="396240" y="285750"/>
                    </a:cubicBezTo>
                    <a:cubicBezTo>
                      <a:pt x="392430" y="321310"/>
                      <a:pt x="372110" y="364490"/>
                      <a:pt x="356870" y="389890"/>
                    </a:cubicBezTo>
                    <a:cubicBezTo>
                      <a:pt x="345440" y="408940"/>
                      <a:pt x="336550" y="419100"/>
                      <a:pt x="318770" y="431800"/>
                    </a:cubicBezTo>
                    <a:cubicBezTo>
                      <a:pt x="294640" y="450850"/>
                      <a:pt x="259080" y="472440"/>
                      <a:pt x="220980" y="482600"/>
                    </a:cubicBezTo>
                    <a:cubicBezTo>
                      <a:pt x="173990" y="495300"/>
                      <a:pt x="91440" y="524510"/>
                      <a:pt x="57150" y="492760"/>
                    </a:cubicBezTo>
                    <a:cubicBezTo>
                      <a:pt x="0" y="438150"/>
                      <a:pt x="57150" y="26670"/>
                      <a:pt x="57150" y="26670"/>
                    </a:cubicBezTo>
                  </a:path>
                </a:pathLst>
              </a:custGeom>
              <a:solidFill>
                <a:srgbClr val="FFFFFF">
                  <a:alpha val="0"/>
                </a:srgbClr>
              </a:solidFill>
              <a:ln>
                <a:noFill/>
              </a:ln>
            </p:spPr>
          </p:sp>
        </p:grpSp>
        <p:sp>
          <p:nvSpPr>
            <p:cNvPr id="14" name="Freeform 14"/>
            <p:cNvSpPr/>
            <p:nvPr/>
          </p:nvSpPr>
          <p:spPr>
            <a:xfrm>
              <a:off x="20185379" y="2677046"/>
              <a:ext cx="603251" cy="486411"/>
            </a:xfrm>
            <a:custGeom>
              <a:avLst/>
              <a:gdLst/>
              <a:ahLst/>
              <a:cxnLst/>
              <a:rect l="l" t="t" r="r" b="b"/>
              <a:pathLst>
                <a:path w="603250" h="486410">
                  <a:moveTo>
                    <a:pt x="184150" y="332740"/>
                  </a:moveTo>
                  <a:cubicBezTo>
                    <a:pt x="444500" y="304800"/>
                    <a:pt x="461010" y="327660"/>
                    <a:pt x="467360" y="346710"/>
                  </a:cubicBezTo>
                  <a:cubicBezTo>
                    <a:pt x="473710" y="363220"/>
                    <a:pt x="468630" y="384810"/>
                    <a:pt x="463550" y="398780"/>
                  </a:cubicBezTo>
                  <a:cubicBezTo>
                    <a:pt x="458470" y="410210"/>
                    <a:pt x="449580" y="419100"/>
                    <a:pt x="440690" y="426720"/>
                  </a:cubicBezTo>
                  <a:cubicBezTo>
                    <a:pt x="431800" y="433070"/>
                    <a:pt x="424180" y="440690"/>
                    <a:pt x="407670" y="440690"/>
                  </a:cubicBezTo>
                  <a:cubicBezTo>
                    <a:pt x="359410" y="439420"/>
                    <a:pt x="173990" y="331470"/>
                    <a:pt x="121920" y="298450"/>
                  </a:cubicBezTo>
                  <a:cubicBezTo>
                    <a:pt x="100330" y="284480"/>
                    <a:pt x="88900" y="279400"/>
                    <a:pt x="80010" y="264160"/>
                  </a:cubicBezTo>
                  <a:cubicBezTo>
                    <a:pt x="71120" y="247650"/>
                    <a:pt x="64770" y="220980"/>
                    <a:pt x="71120" y="203200"/>
                  </a:cubicBezTo>
                  <a:cubicBezTo>
                    <a:pt x="77470" y="186690"/>
                    <a:pt x="93980" y="167640"/>
                    <a:pt x="115570" y="161290"/>
                  </a:cubicBezTo>
                  <a:cubicBezTo>
                    <a:pt x="152400" y="149860"/>
                    <a:pt x="251460" y="157480"/>
                    <a:pt x="287020" y="189230"/>
                  </a:cubicBezTo>
                  <a:cubicBezTo>
                    <a:pt x="320040" y="219710"/>
                    <a:pt x="344170" y="312420"/>
                    <a:pt x="327660" y="341630"/>
                  </a:cubicBezTo>
                  <a:cubicBezTo>
                    <a:pt x="313690" y="365760"/>
                    <a:pt x="261620" y="361950"/>
                    <a:pt x="223520" y="367030"/>
                  </a:cubicBezTo>
                  <a:cubicBezTo>
                    <a:pt x="176530" y="373380"/>
                    <a:pt x="101600" y="386080"/>
                    <a:pt x="63500" y="372110"/>
                  </a:cubicBezTo>
                  <a:cubicBezTo>
                    <a:pt x="38100" y="363220"/>
                    <a:pt x="17780" y="342900"/>
                    <a:pt x="8890" y="323850"/>
                  </a:cubicBezTo>
                  <a:cubicBezTo>
                    <a:pt x="1270" y="307340"/>
                    <a:pt x="1270" y="284480"/>
                    <a:pt x="7620" y="267970"/>
                  </a:cubicBezTo>
                  <a:cubicBezTo>
                    <a:pt x="13970" y="251460"/>
                    <a:pt x="30480" y="234950"/>
                    <a:pt x="44450" y="226060"/>
                  </a:cubicBezTo>
                  <a:cubicBezTo>
                    <a:pt x="55880" y="218440"/>
                    <a:pt x="62230" y="218440"/>
                    <a:pt x="81280" y="215900"/>
                  </a:cubicBezTo>
                  <a:cubicBezTo>
                    <a:pt x="140970" y="207010"/>
                    <a:pt x="398780" y="191770"/>
                    <a:pt x="464820" y="212090"/>
                  </a:cubicBezTo>
                  <a:cubicBezTo>
                    <a:pt x="491490" y="219710"/>
                    <a:pt x="504190" y="232410"/>
                    <a:pt x="514350" y="246380"/>
                  </a:cubicBezTo>
                  <a:cubicBezTo>
                    <a:pt x="523240" y="257810"/>
                    <a:pt x="527050" y="271780"/>
                    <a:pt x="528320" y="284480"/>
                  </a:cubicBezTo>
                  <a:cubicBezTo>
                    <a:pt x="529590" y="297180"/>
                    <a:pt x="529590" y="312420"/>
                    <a:pt x="524510" y="325120"/>
                  </a:cubicBezTo>
                  <a:cubicBezTo>
                    <a:pt x="518160" y="341630"/>
                    <a:pt x="499110" y="361950"/>
                    <a:pt x="483870" y="370840"/>
                  </a:cubicBezTo>
                  <a:cubicBezTo>
                    <a:pt x="471170" y="378460"/>
                    <a:pt x="462280" y="381000"/>
                    <a:pt x="444500" y="379730"/>
                  </a:cubicBezTo>
                  <a:cubicBezTo>
                    <a:pt x="406400" y="377190"/>
                    <a:pt x="304800" y="355600"/>
                    <a:pt x="269240" y="317500"/>
                  </a:cubicBezTo>
                  <a:cubicBezTo>
                    <a:pt x="237490" y="284480"/>
                    <a:pt x="213360" y="190500"/>
                    <a:pt x="227330" y="179070"/>
                  </a:cubicBezTo>
                  <a:cubicBezTo>
                    <a:pt x="238760" y="168910"/>
                    <a:pt x="312420" y="201930"/>
                    <a:pt x="313690" y="217170"/>
                  </a:cubicBezTo>
                  <a:cubicBezTo>
                    <a:pt x="314960" y="231140"/>
                    <a:pt x="264160" y="259080"/>
                    <a:pt x="242570" y="264160"/>
                  </a:cubicBezTo>
                  <a:cubicBezTo>
                    <a:pt x="226060" y="267970"/>
                    <a:pt x="210820" y="265430"/>
                    <a:pt x="196850" y="259080"/>
                  </a:cubicBezTo>
                  <a:cubicBezTo>
                    <a:pt x="179070" y="251460"/>
                    <a:pt x="156210" y="233680"/>
                    <a:pt x="147320" y="214630"/>
                  </a:cubicBezTo>
                  <a:cubicBezTo>
                    <a:pt x="138430" y="196850"/>
                    <a:pt x="135890" y="167640"/>
                    <a:pt x="139700" y="148590"/>
                  </a:cubicBezTo>
                  <a:cubicBezTo>
                    <a:pt x="142240" y="133350"/>
                    <a:pt x="151130" y="120650"/>
                    <a:pt x="161290" y="109220"/>
                  </a:cubicBezTo>
                  <a:cubicBezTo>
                    <a:pt x="171450" y="99060"/>
                    <a:pt x="179070" y="92710"/>
                    <a:pt x="198120" y="83820"/>
                  </a:cubicBezTo>
                  <a:cubicBezTo>
                    <a:pt x="251460" y="59690"/>
                    <a:pt x="459740" y="0"/>
                    <a:pt x="520700" y="5080"/>
                  </a:cubicBezTo>
                  <a:cubicBezTo>
                    <a:pt x="546100" y="7620"/>
                    <a:pt x="560070" y="13970"/>
                    <a:pt x="572770" y="27940"/>
                  </a:cubicBezTo>
                  <a:cubicBezTo>
                    <a:pt x="589280" y="44450"/>
                    <a:pt x="603250" y="83820"/>
                    <a:pt x="601980" y="106680"/>
                  </a:cubicBezTo>
                  <a:cubicBezTo>
                    <a:pt x="600710" y="125730"/>
                    <a:pt x="589280" y="144780"/>
                    <a:pt x="576580" y="157480"/>
                  </a:cubicBezTo>
                  <a:cubicBezTo>
                    <a:pt x="563880" y="170180"/>
                    <a:pt x="544830" y="181610"/>
                    <a:pt x="525780" y="182880"/>
                  </a:cubicBezTo>
                  <a:cubicBezTo>
                    <a:pt x="502920" y="184150"/>
                    <a:pt x="463550" y="172720"/>
                    <a:pt x="447040" y="153670"/>
                  </a:cubicBezTo>
                  <a:cubicBezTo>
                    <a:pt x="430530" y="135890"/>
                    <a:pt x="420370" y="96520"/>
                    <a:pt x="426720" y="72390"/>
                  </a:cubicBezTo>
                  <a:cubicBezTo>
                    <a:pt x="433070" y="48260"/>
                    <a:pt x="461010" y="20320"/>
                    <a:pt x="482600" y="10160"/>
                  </a:cubicBezTo>
                  <a:cubicBezTo>
                    <a:pt x="500380" y="2540"/>
                    <a:pt x="521970" y="3810"/>
                    <a:pt x="539750" y="8890"/>
                  </a:cubicBezTo>
                  <a:cubicBezTo>
                    <a:pt x="556260" y="13970"/>
                    <a:pt x="575310" y="27940"/>
                    <a:pt x="585470" y="41910"/>
                  </a:cubicBezTo>
                  <a:cubicBezTo>
                    <a:pt x="595630" y="57150"/>
                    <a:pt x="601980" y="78740"/>
                    <a:pt x="601980" y="96520"/>
                  </a:cubicBezTo>
                  <a:cubicBezTo>
                    <a:pt x="601980" y="114300"/>
                    <a:pt x="594360" y="135890"/>
                    <a:pt x="582930" y="149860"/>
                  </a:cubicBezTo>
                  <a:cubicBezTo>
                    <a:pt x="571500" y="163830"/>
                    <a:pt x="556260" y="170180"/>
                    <a:pt x="534670" y="180340"/>
                  </a:cubicBezTo>
                  <a:cubicBezTo>
                    <a:pt x="496570" y="198120"/>
                    <a:pt x="424180" y="220980"/>
                    <a:pt x="372110" y="234950"/>
                  </a:cubicBezTo>
                  <a:cubicBezTo>
                    <a:pt x="326390" y="247650"/>
                    <a:pt x="274320" y="262890"/>
                    <a:pt x="242570" y="264160"/>
                  </a:cubicBezTo>
                  <a:cubicBezTo>
                    <a:pt x="223520" y="265430"/>
                    <a:pt x="210820" y="265430"/>
                    <a:pt x="196850" y="259080"/>
                  </a:cubicBezTo>
                  <a:cubicBezTo>
                    <a:pt x="179070" y="251460"/>
                    <a:pt x="156210" y="233680"/>
                    <a:pt x="147320" y="214630"/>
                  </a:cubicBezTo>
                  <a:cubicBezTo>
                    <a:pt x="138430" y="196850"/>
                    <a:pt x="135890" y="167640"/>
                    <a:pt x="139700" y="148590"/>
                  </a:cubicBezTo>
                  <a:cubicBezTo>
                    <a:pt x="142240" y="133350"/>
                    <a:pt x="151130" y="120650"/>
                    <a:pt x="161290" y="109220"/>
                  </a:cubicBezTo>
                  <a:cubicBezTo>
                    <a:pt x="171450" y="99060"/>
                    <a:pt x="180340" y="91440"/>
                    <a:pt x="198120" y="83820"/>
                  </a:cubicBezTo>
                  <a:cubicBezTo>
                    <a:pt x="228600" y="71120"/>
                    <a:pt x="299720" y="41910"/>
                    <a:pt x="335280" y="54610"/>
                  </a:cubicBezTo>
                  <a:cubicBezTo>
                    <a:pt x="365760" y="64770"/>
                    <a:pt x="393700" y="106680"/>
                    <a:pt x="403860" y="135890"/>
                  </a:cubicBezTo>
                  <a:cubicBezTo>
                    <a:pt x="412750" y="162560"/>
                    <a:pt x="408940" y="195580"/>
                    <a:pt x="400050" y="220980"/>
                  </a:cubicBezTo>
                  <a:cubicBezTo>
                    <a:pt x="391160" y="246380"/>
                    <a:pt x="361950" y="292100"/>
                    <a:pt x="354330" y="289560"/>
                  </a:cubicBezTo>
                  <a:cubicBezTo>
                    <a:pt x="345440" y="287020"/>
                    <a:pt x="336550" y="189230"/>
                    <a:pt x="355600" y="175260"/>
                  </a:cubicBezTo>
                  <a:cubicBezTo>
                    <a:pt x="375920" y="161290"/>
                    <a:pt x="457200" y="204470"/>
                    <a:pt x="483870" y="219710"/>
                  </a:cubicBezTo>
                  <a:cubicBezTo>
                    <a:pt x="499110" y="228600"/>
                    <a:pt x="506730" y="236220"/>
                    <a:pt x="514350" y="246380"/>
                  </a:cubicBezTo>
                  <a:cubicBezTo>
                    <a:pt x="521970" y="257810"/>
                    <a:pt x="527050" y="271780"/>
                    <a:pt x="528320" y="284480"/>
                  </a:cubicBezTo>
                  <a:cubicBezTo>
                    <a:pt x="529590" y="297180"/>
                    <a:pt x="529590" y="312420"/>
                    <a:pt x="524510" y="325120"/>
                  </a:cubicBezTo>
                  <a:cubicBezTo>
                    <a:pt x="518160" y="341630"/>
                    <a:pt x="508000" y="359410"/>
                    <a:pt x="483870" y="370840"/>
                  </a:cubicBezTo>
                  <a:cubicBezTo>
                    <a:pt x="419100" y="400050"/>
                    <a:pt x="135890" y="398780"/>
                    <a:pt x="63500" y="372110"/>
                  </a:cubicBezTo>
                  <a:cubicBezTo>
                    <a:pt x="33020" y="360680"/>
                    <a:pt x="17780" y="342900"/>
                    <a:pt x="8890" y="323850"/>
                  </a:cubicBezTo>
                  <a:cubicBezTo>
                    <a:pt x="1270" y="307340"/>
                    <a:pt x="0" y="284480"/>
                    <a:pt x="7620" y="267970"/>
                  </a:cubicBezTo>
                  <a:cubicBezTo>
                    <a:pt x="15240" y="248920"/>
                    <a:pt x="35560" y="228600"/>
                    <a:pt x="62230" y="218440"/>
                  </a:cubicBezTo>
                  <a:cubicBezTo>
                    <a:pt x="106680" y="200660"/>
                    <a:pt x="255270" y="190500"/>
                    <a:pt x="265430" y="212090"/>
                  </a:cubicBezTo>
                  <a:cubicBezTo>
                    <a:pt x="274320" y="228600"/>
                    <a:pt x="217170" y="298450"/>
                    <a:pt x="186690" y="307340"/>
                  </a:cubicBezTo>
                  <a:cubicBezTo>
                    <a:pt x="158750" y="314960"/>
                    <a:pt x="111760" y="293370"/>
                    <a:pt x="91440" y="276860"/>
                  </a:cubicBezTo>
                  <a:cubicBezTo>
                    <a:pt x="77470" y="265430"/>
                    <a:pt x="68580" y="250190"/>
                    <a:pt x="67310" y="234950"/>
                  </a:cubicBezTo>
                  <a:cubicBezTo>
                    <a:pt x="66040" y="217170"/>
                    <a:pt x="76200" y="189230"/>
                    <a:pt x="87630" y="176530"/>
                  </a:cubicBezTo>
                  <a:cubicBezTo>
                    <a:pt x="97790" y="165100"/>
                    <a:pt x="116840" y="160020"/>
                    <a:pt x="130810" y="158750"/>
                  </a:cubicBezTo>
                  <a:cubicBezTo>
                    <a:pt x="142240" y="157480"/>
                    <a:pt x="147320" y="160020"/>
                    <a:pt x="162560" y="165100"/>
                  </a:cubicBezTo>
                  <a:cubicBezTo>
                    <a:pt x="203200" y="180340"/>
                    <a:pt x="330200" y="267970"/>
                    <a:pt x="383540" y="292100"/>
                  </a:cubicBezTo>
                  <a:cubicBezTo>
                    <a:pt x="411480" y="304800"/>
                    <a:pt x="435610" y="299720"/>
                    <a:pt x="449580" y="314960"/>
                  </a:cubicBezTo>
                  <a:cubicBezTo>
                    <a:pt x="463550" y="330200"/>
                    <a:pt x="471170" y="363220"/>
                    <a:pt x="468630" y="382270"/>
                  </a:cubicBezTo>
                  <a:cubicBezTo>
                    <a:pt x="466090" y="398780"/>
                    <a:pt x="458470" y="414020"/>
                    <a:pt x="440690" y="426720"/>
                  </a:cubicBezTo>
                  <a:cubicBezTo>
                    <a:pt x="400050" y="454660"/>
                    <a:pt x="233680" y="486410"/>
                    <a:pt x="185420" y="476250"/>
                  </a:cubicBezTo>
                  <a:cubicBezTo>
                    <a:pt x="163830" y="472440"/>
                    <a:pt x="151130" y="458470"/>
                    <a:pt x="142240" y="447040"/>
                  </a:cubicBezTo>
                  <a:cubicBezTo>
                    <a:pt x="134620" y="436880"/>
                    <a:pt x="130810" y="426720"/>
                    <a:pt x="129540" y="414020"/>
                  </a:cubicBezTo>
                  <a:cubicBezTo>
                    <a:pt x="128270" y="398780"/>
                    <a:pt x="133350" y="377190"/>
                    <a:pt x="142240" y="363220"/>
                  </a:cubicBezTo>
                  <a:cubicBezTo>
                    <a:pt x="151130" y="349250"/>
                    <a:pt x="184150" y="332740"/>
                    <a:pt x="184150" y="332740"/>
                  </a:cubicBezTo>
                </a:path>
              </a:pathLst>
            </a:custGeom>
            <a:solidFill>
              <a:srgbClr val="FFFFFF"/>
            </a:solidFill>
            <a:ln>
              <a:noFill/>
            </a:ln>
          </p:spPr>
        </p:sp>
        <p:grpSp>
          <p:nvGrpSpPr>
            <p:cNvPr id="15" name="Group 15"/>
            <p:cNvGrpSpPr/>
            <p:nvPr/>
          </p:nvGrpSpPr>
          <p:grpSpPr>
            <a:xfrm>
              <a:off x="20090130" y="3072016"/>
              <a:ext cx="584200" cy="360680"/>
              <a:chOff x="0" y="0"/>
              <a:chExt cx="584200" cy="360680"/>
            </a:xfrm>
          </p:grpSpPr>
          <p:sp>
            <p:nvSpPr>
              <p:cNvPr id="16" name="Freeform 16"/>
              <p:cNvSpPr/>
              <p:nvPr/>
            </p:nvSpPr>
            <p:spPr>
              <a:xfrm>
                <a:off x="49530" y="45720"/>
                <a:ext cx="486410" cy="265430"/>
              </a:xfrm>
              <a:custGeom>
                <a:avLst/>
                <a:gdLst/>
                <a:ahLst/>
                <a:cxnLst/>
                <a:rect l="l" t="t" r="r" b="b"/>
                <a:pathLst>
                  <a:path w="486410" h="265430">
                    <a:moveTo>
                      <a:pt x="15240" y="137160"/>
                    </a:moveTo>
                    <a:cubicBezTo>
                      <a:pt x="147320" y="17780"/>
                      <a:pt x="223520" y="8890"/>
                      <a:pt x="270510" y="5080"/>
                    </a:cubicBezTo>
                    <a:cubicBezTo>
                      <a:pt x="303530" y="2540"/>
                      <a:pt x="327660" y="0"/>
                      <a:pt x="355600" y="11430"/>
                    </a:cubicBezTo>
                    <a:cubicBezTo>
                      <a:pt x="391160" y="25400"/>
                      <a:pt x="436880" y="69850"/>
                      <a:pt x="458470" y="96520"/>
                    </a:cubicBezTo>
                    <a:cubicBezTo>
                      <a:pt x="472440" y="114300"/>
                      <a:pt x="481330" y="130810"/>
                      <a:pt x="483870" y="148590"/>
                    </a:cubicBezTo>
                    <a:cubicBezTo>
                      <a:pt x="486410" y="167640"/>
                      <a:pt x="478790" y="193040"/>
                      <a:pt x="472440" y="207010"/>
                    </a:cubicBezTo>
                    <a:cubicBezTo>
                      <a:pt x="467360" y="217170"/>
                      <a:pt x="462280" y="223520"/>
                      <a:pt x="453390" y="229870"/>
                    </a:cubicBezTo>
                    <a:cubicBezTo>
                      <a:pt x="440690" y="238760"/>
                      <a:pt x="417830" y="251460"/>
                      <a:pt x="398780" y="252730"/>
                    </a:cubicBezTo>
                    <a:cubicBezTo>
                      <a:pt x="379730" y="254000"/>
                      <a:pt x="356870" y="247650"/>
                      <a:pt x="341630" y="237490"/>
                    </a:cubicBezTo>
                    <a:cubicBezTo>
                      <a:pt x="326390" y="227330"/>
                      <a:pt x="311150" y="205740"/>
                      <a:pt x="304800" y="191770"/>
                    </a:cubicBezTo>
                    <a:cubicBezTo>
                      <a:pt x="299720" y="181610"/>
                      <a:pt x="298450" y="173990"/>
                      <a:pt x="299720" y="162560"/>
                    </a:cubicBezTo>
                    <a:cubicBezTo>
                      <a:pt x="302260" y="142240"/>
                      <a:pt x="321310" y="100330"/>
                      <a:pt x="339090" y="85090"/>
                    </a:cubicBezTo>
                    <a:cubicBezTo>
                      <a:pt x="354330" y="72390"/>
                      <a:pt x="375920" y="68580"/>
                      <a:pt x="394970" y="68580"/>
                    </a:cubicBezTo>
                    <a:cubicBezTo>
                      <a:pt x="414020" y="68580"/>
                      <a:pt x="436880" y="74930"/>
                      <a:pt x="450850" y="88900"/>
                    </a:cubicBezTo>
                    <a:cubicBezTo>
                      <a:pt x="468630" y="105410"/>
                      <a:pt x="483870" y="144780"/>
                      <a:pt x="483870" y="168910"/>
                    </a:cubicBezTo>
                    <a:cubicBezTo>
                      <a:pt x="483870" y="187960"/>
                      <a:pt x="472440" y="208280"/>
                      <a:pt x="459740" y="222250"/>
                    </a:cubicBezTo>
                    <a:cubicBezTo>
                      <a:pt x="447040" y="236220"/>
                      <a:pt x="426720" y="247650"/>
                      <a:pt x="408940" y="251460"/>
                    </a:cubicBezTo>
                    <a:cubicBezTo>
                      <a:pt x="391160" y="255270"/>
                      <a:pt x="372110" y="251460"/>
                      <a:pt x="350520" y="242570"/>
                    </a:cubicBezTo>
                    <a:cubicBezTo>
                      <a:pt x="320040" y="231140"/>
                      <a:pt x="284480" y="179070"/>
                      <a:pt x="251460" y="173990"/>
                    </a:cubicBezTo>
                    <a:cubicBezTo>
                      <a:pt x="224790" y="168910"/>
                      <a:pt x="191770" y="181610"/>
                      <a:pt x="171450" y="195580"/>
                    </a:cubicBezTo>
                    <a:cubicBezTo>
                      <a:pt x="153670" y="207010"/>
                      <a:pt x="147320" y="233680"/>
                      <a:pt x="130810" y="245110"/>
                    </a:cubicBezTo>
                    <a:cubicBezTo>
                      <a:pt x="115570" y="256540"/>
                      <a:pt x="95250" y="265430"/>
                      <a:pt x="77470" y="264160"/>
                    </a:cubicBezTo>
                    <a:cubicBezTo>
                      <a:pt x="57150" y="262890"/>
                      <a:pt x="25400" y="243840"/>
                      <a:pt x="12700" y="227330"/>
                    </a:cubicBezTo>
                    <a:cubicBezTo>
                      <a:pt x="2540" y="212090"/>
                      <a:pt x="0" y="189230"/>
                      <a:pt x="1270" y="172720"/>
                    </a:cubicBezTo>
                    <a:cubicBezTo>
                      <a:pt x="2540" y="160020"/>
                      <a:pt x="15240" y="137160"/>
                      <a:pt x="15240" y="137160"/>
                    </a:cubicBezTo>
                  </a:path>
                </a:pathLst>
              </a:custGeom>
              <a:solidFill>
                <a:srgbClr val="FFFFFF"/>
              </a:solidFill>
              <a:ln>
                <a:noFill/>
              </a:ln>
            </p:spPr>
          </p:sp>
        </p:grpSp>
        <p:sp>
          <p:nvSpPr>
            <p:cNvPr id="17" name="TextBox 17"/>
            <p:cNvSpPr txBox="1"/>
            <p:nvPr/>
          </p:nvSpPr>
          <p:spPr>
            <a:xfrm>
              <a:off x="1608439" y="3157726"/>
              <a:ext cx="1438193" cy="710716"/>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1</a:t>
              </a:r>
            </a:p>
          </p:txBody>
        </p:sp>
        <p:sp>
          <p:nvSpPr>
            <p:cNvPr id="18" name="TextBox 18"/>
            <p:cNvSpPr txBox="1"/>
            <p:nvPr/>
          </p:nvSpPr>
          <p:spPr>
            <a:xfrm>
              <a:off x="4380606" y="3157726"/>
              <a:ext cx="1438193" cy="710716"/>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2</a:t>
              </a:r>
            </a:p>
          </p:txBody>
        </p:sp>
        <p:sp>
          <p:nvSpPr>
            <p:cNvPr id="19" name="TextBox 19"/>
            <p:cNvSpPr txBox="1"/>
            <p:nvPr/>
          </p:nvSpPr>
          <p:spPr>
            <a:xfrm>
              <a:off x="7177699" y="3157726"/>
              <a:ext cx="1438193" cy="710716"/>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3</a:t>
              </a:r>
            </a:p>
          </p:txBody>
        </p:sp>
        <p:sp>
          <p:nvSpPr>
            <p:cNvPr id="20" name="TextBox 20"/>
            <p:cNvSpPr txBox="1"/>
            <p:nvPr/>
          </p:nvSpPr>
          <p:spPr>
            <a:xfrm>
              <a:off x="9936692" y="3157726"/>
              <a:ext cx="1438193" cy="710716"/>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4</a:t>
              </a:r>
            </a:p>
          </p:txBody>
        </p:sp>
        <p:sp>
          <p:nvSpPr>
            <p:cNvPr id="21" name="TextBox 21"/>
            <p:cNvSpPr txBox="1"/>
            <p:nvPr/>
          </p:nvSpPr>
          <p:spPr>
            <a:xfrm>
              <a:off x="12694072" y="3157726"/>
              <a:ext cx="1438193" cy="710716"/>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5</a:t>
              </a:r>
            </a:p>
          </p:txBody>
        </p:sp>
        <p:sp>
          <p:nvSpPr>
            <p:cNvPr id="22" name="TextBox 22"/>
            <p:cNvSpPr txBox="1"/>
            <p:nvPr/>
          </p:nvSpPr>
          <p:spPr>
            <a:xfrm>
              <a:off x="15489736" y="3157726"/>
              <a:ext cx="1438193" cy="710716"/>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6</a:t>
              </a:r>
            </a:p>
          </p:txBody>
        </p:sp>
        <p:sp>
          <p:nvSpPr>
            <p:cNvPr id="23" name="TextBox 23"/>
            <p:cNvSpPr txBox="1"/>
            <p:nvPr/>
          </p:nvSpPr>
          <p:spPr>
            <a:xfrm>
              <a:off x="18285400" y="3157726"/>
              <a:ext cx="1438193" cy="710716"/>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7</a:t>
              </a:r>
            </a:p>
          </p:txBody>
        </p:sp>
        <p:sp>
          <p:nvSpPr>
            <p:cNvPr id="24" name="TextBox 24"/>
            <p:cNvSpPr txBox="1"/>
            <p:nvPr/>
          </p:nvSpPr>
          <p:spPr>
            <a:xfrm>
              <a:off x="0" y="28575"/>
              <a:ext cx="4867586" cy="475192"/>
            </a:xfrm>
            <a:prstGeom prst="rect">
              <a:avLst/>
            </a:prstGeom>
          </p:spPr>
          <p:txBody>
            <a:bodyPr lIns="0" tIns="0" rIns="0" bIns="0" rtlCol="0" anchor="t">
              <a:spAutoFit/>
            </a:bodyPr>
            <a:lstStyle/>
            <a:p>
              <a:pPr algn="ctr">
                <a:lnSpc>
                  <a:spcPts val="2499"/>
                </a:lnSpc>
              </a:pPr>
              <a:r>
                <a:rPr lang="en-US" sz="2499">
                  <a:solidFill>
                    <a:srgbClr val="0173B6"/>
                  </a:solidFill>
                  <a:latin typeface="Poppins Bold"/>
                </a:rPr>
                <a:t>Identifikasi Masalah</a:t>
              </a:r>
            </a:p>
          </p:txBody>
        </p:sp>
        <p:sp>
          <p:nvSpPr>
            <p:cNvPr id="25" name="TextBox 25"/>
            <p:cNvSpPr txBox="1"/>
            <p:nvPr/>
          </p:nvSpPr>
          <p:spPr>
            <a:xfrm>
              <a:off x="2668610" y="6518760"/>
              <a:ext cx="4867586" cy="475192"/>
            </a:xfrm>
            <a:prstGeom prst="rect">
              <a:avLst/>
            </a:prstGeom>
          </p:spPr>
          <p:txBody>
            <a:bodyPr lIns="0" tIns="0" rIns="0" bIns="0" rtlCol="0" anchor="t">
              <a:spAutoFit/>
            </a:bodyPr>
            <a:lstStyle/>
            <a:p>
              <a:pPr algn="ctr">
                <a:lnSpc>
                  <a:spcPts val="2499"/>
                </a:lnSpc>
              </a:pPr>
              <a:r>
                <a:rPr lang="en-US" sz="2499">
                  <a:solidFill>
                    <a:srgbClr val="0173B6"/>
                  </a:solidFill>
                  <a:latin typeface="Poppins Bold"/>
                </a:rPr>
                <a:t>Studi Literatur</a:t>
              </a:r>
            </a:p>
          </p:txBody>
        </p:sp>
        <p:sp>
          <p:nvSpPr>
            <p:cNvPr id="26" name="TextBox 26"/>
            <p:cNvSpPr txBox="1"/>
            <p:nvPr/>
          </p:nvSpPr>
          <p:spPr>
            <a:xfrm>
              <a:off x="8272796" y="6518760"/>
              <a:ext cx="4867587" cy="440207"/>
            </a:xfrm>
            <a:prstGeom prst="rect">
              <a:avLst/>
            </a:prstGeom>
          </p:spPr>
          <p:txBody>
            <a:bodyPr lIns="0" tIns="0" rIns="0" bIns="0" rtlCol="0" anchor="t">
              <a:spAutoFit/>
            </a:bodyPr>
            <a:lstStyle/>
            <a:p>
              <a:pPr algn="ctr">
                <a:lnSpc>
                  <a:spcPts val="2499"/>
                </a:lnSpc>
              </a:pPr>
              <a:r>
                <a:rPr lang="en-US" sz="2499" dirty="0">
                  <a:solidFill>
                    <a:srgbClr val="0173B6"/>
                  </a:solidFill>
                  <a:latin typeface="Poppins Bold"/>
                </a:rPr>
                <a:t>Penyusunan </a:t>
              </a:r>
              <a:r>
                <a:rPr lang="en-US" sz="2499" dirty="0" err="1">
                  <a:solidFill>
                    <a:srgbClr val="0173B6"/>
                  </a:solidFill>
                  <a:latin typeface="Poppins Bold"/>
                </a:rPr>
                <a:t>Kuesior</a:t>
              </a:r>
              <a:endParaRPr lang="en-US" sz="2499" dirty="0">
                <a:solidFill>
                  <a:srgbClr val="0173B6"/>
                </a:solidFill>
                <a:latin typeface="Poppins Bold"/>
              </a:endParaRPr>
            </a:p>
          </p:txBody>
        </p:sp>
        <p:sp>
          <p:nvSpPr>
            <p:cNvPr id="27" name="TextBox 27"/>
            <p:cNvSpPr txBox="1"/>
            <p:nvPr/>
          </p:nvSpPr>
          <p:spPr>
            <a:xfrm>
              <a:off x="5489688" y="28575"/>
              <a:ext cx="4867587" cy="440207"/>
            </a:xfrm>
            <a:prstGeom prst="rect">
              <a:avLst/>
            </a:prstGeom>
          </p:spPr>
          <p:txBody>
            <a:bodyPr lIns="0" tIns="0" rIns="0" bIns="0" rtlCol="0" anchor="t">
              <a:spAutoFit/>
            </a:bodyPr>
            <a:lstStyle/>
            <a:p>
              <a:pPr algn="ctr">
                <a:lnSpc>
                  <a:spcPts val="2499"/>
                </a:lnSpc>
              </a:pPr>
              <a:r>
                <a:rPr lang="en-US" sz="2499" dirty="0">
                  <a:solidFill>
                    <a:srgbClr val="0173B6"/>
                  </a:solidFill>
                  <a:latin typeface="Poppins Bold"/>
                </a:rPr>
                <a:t>Wawancara</a:t>
              </a:r>
            </a:p>
          </p:txBody>
        </p:sp>
        <p:sp>
          <p:nvSpPr>
            <p:cNvPr id="28" name="TextBox 28"/>
            <p:cNvSpPr txBox="1"/>
            <p:nvPr/>
          </p:nvSpPr>
          <p:spPr>
            <a:xfrm>
              <a:off x="10979376" y="-289674"/>
              <a:ext cx="4867587" cy="867675"/>
            </a:xfrm>
            <a:prstGeom prst="rect">
              <a:avLst/>
            </a:prstGeom>
          </p:spPr>
          <p:txBody>
            <a:bodyPr lIns="0" tIns="0" rIns="0" bIns="0" rtlCol="0" anchor="t">
              <a:spAutoFit/>
            </a:bodyPr>
            <a:lstStyle/>
            <a:p>
              <a:pPr algn="ctr">
                <a:lnSpc>
                  <a:spcPts val="2499"/>
                </a:lnSpc>
              </a:pPr>
              <a:r>
                <a:rPr lang="en-US" sz="2499" dirty="0">
                  <a:solidFill>
                    <a:srgbClr val="0173B6"/>
                  </a:solidFill>
                  <a:latin typeface="Poppins Bold"/>
                </a:rPr>
                <a:t>Validasi Kuesioner Oleh Dosen Ahli</a:t>
              </a:r>
            </a:p>
          </p:txBody>
        </p:sp>
        <p:sp>
          <p:nvSpPr>
            <p:cNvPr id="29" name="TextBox 29"/>
            <p:cNvSpPr txBox="1"/>
            <p:nvPr/>
          </p:nvSpPr>
          <p:spPr>
            <a:xfrm>
              <a:off x="13878069" y="6518760"/>
              <a:ext cx="4867587" cy="440207"/>
            </a:xfrm>
            <a:prstGeom prst="rect">
              <a:avLst/>
            </a:prstGeom>
          </p:spPr>
          <p:txBody>
            <a:bodyPr lIns="0" tIns="0" rIns="0" bIns="0" rtlCol="0" anchor="t">
              <a:spAutoFit/>
            </a:bodyPr>
            <a:lstStyle/>
            <a:p>
              <a:pPr algn="ctr">
                <a:lnSpc>
                  <a:spcPts val="2499"/>
                </a:lnSpc>
              </a:pPr>
              <a:r>
                <a:rPr lang="en-US" sz="2499" dirty="0">
                  <a:solidFill>
                    <a:srgbClr val="0173B6"/>
                  </a:solidFill>
                  <a:latin typeface="Poppins Bold"/>
                </a:rPr>
                <a:t>Pengambilan Sampel</a:t>
              </a:r>
            </a:p>
          </p:txBody>
        </p:sp>
        <p:sp>
          <p:nvSpPr>
            <p:cNvPr id="30" name="TextBox 30"/>
            <p:cNvSpPr txBox="1"/>
            <p:nvPr/>
          </p:nvSpPr>
          <p:spPr>
            <a:xfrm>
              <a:off x="16520063" y="-289674"/>
              <a:ext cx="4867587" cy="867675"/>
            </a:xfrm>
            <a:prstGeom prst="rect">
              <a:avLst/>
            </a:prstGeom>
          </p:spPr>
          <p:txBody>
            <a:bodyPr lIns="0" tIns="0" rIns="0" bIns="0" rtlCol="0" anchor="t">
              <a:spAutoFit/>
            </a:bodyPr>
            <a:lstStyle/>
            <a:p>
              <a:pPr algn="ctr">
                <a:lnSpc>
                  <a:spcPts val="2499"/>
                </a:lnSpc>
              </a:pPr>
              <a:r>
                <a:rPr lang="en-US" sz="2499" dirty="0">
                  <a:solidFill>
                    <a:srgbClr val="0173B6"/>
                  </a:solidFill>
                  <a:latin typeface="Poppins Bold"/>
                </a:rPr>
                <a:t>Uji Validitas &amp; Reliabilitas</a:t>
              </a:r>
            </a:p>
          </p:txBody>
        </p:sp>
      </p:grpSp>
      <p:sp>
        <p:nvSpPr>
          <p:cNvPr id="31" name="TextBox 31"/>
          <p:cNvSpPr txBox="1"/>
          <p:nvPr/>
        </p:nvSpPr>
        <p:spPr>
          <a:xfrm>
            <a:off x="9321620" y="1395190"/>
            <a:ext cx="5421130" cy="870585"/>
          </a:xfrm>
          <a:prstGeom prst="rect">
            <a:avLst/>
          </a:prstGeom>
        </p:spPr>
        <p:txBody>
          <a:bodyPr lIns="0" tIns="0" rIns="0" bIns="0" rtlCol="0" anchor="t">
            <a:spAutoFit/>
          </a:bodyPr>
          <a:lstStyle/>
          <a:p>
            <a:pPr>
              <a:lnSpc>
                <a:spcPts val="5940"/>
              </a:lnSpc>
            </a:pPr>
            <a:r>
              <a:rPr lang="en-US" sz="6600">
                <a:solidFill>
                  <a:srgbClr val="0173B6"/>
                </a:solidFill>
                <a:latin typeface="Poppins Bold"/>
              </a:rPr>
              <a:t>PENELITIAN</a:t>
            </a:r>
          </a:p>
        </p:txBody>
      </p:sp>
      <p:sp>
        <p:nvSpPr>
          <p:cNvPr id="32" name="TextBox 32"/>
          <p:cNvSpPr txBox="1"/>
          <p:nvPr/>
        </p:nvSpPr>
        <p:spPr>
          <a:xfrm>
            <a:off x="3808251" y="1395190"/>
            <a:ext cx="5284149" cy="870585"/>
          </a:xfrm>
          <a:prstGeom prst="rect">
            <a:avLst/>
          </a:prstGeom>
        </p:spPr>
        <p:txBody>
          <a:bodyPr lIns="0" tIns="0" rIns="0" bIns="0" rtlCol="0" anchor="t">
            <a:spAutoFit/>
          </a:bodyPr>
          <a:lstStyle/>
          <a:p>
            <a:pPr algn="r">
              <a:lnSpc>
                <a:spcPts val="5940"/>
              </a:lnSpc>
            </a:pPr>
            <a:r>
              <a:rPr lang="en-US" sz="6600">
                <a:solidFill>
                  <a:srgbClr val="242424"/>
                </a:solidFill>
                <a:latin typeface="Poppins Bold"/>
              </a:rPr>
              <a:t>TAHAPAN</a:t>
            </a:r>
          </a:p>
        </p:txBody>
      </p:sp>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E24B47DD-217D-4234-81D4-27E7389624FD}"/>
                  </a:ext>
                </a:extLst>
              </p14:cNvPr>
              <p14:cNvContentPartPr/>
              <p14:nvPr/>
            </p14:nvContentPartPr>
            <p14:xfrm>
              <a:off x="16607700" y="5584710"/>
              <a:ext cx="209880" cy="411480"/>
            </p14:xfrm>
          </p:contentPart>
        </mc:Choice>
        <mc:Fallback xmlns="">
          <p:pic>
            <p:nvPicPr>
              <p:cNvPr id="33" name="Ink 32">
                <a:extLst>
                  <a:ext uri="{FF2B5EF4-FFF2-40B4-BE49-F238E27FC236}">
                    <a16:creationId xmlns:a16="http://schemas.microsoft.com/office/drawing/2014/main" id="{E24B47DD-217D-4234-81D4-27E7389624FD}"/>
                  </a:ext>
                </a:extLst>
              </p:cNvPr>
              <p:cNvPicPr/>
              <p:nvPr/>
            </p:nvPicPr>
            <p:blipFill>
              <a:blip r:embed="rId8"/>
              <a:stretch>
                <a:fillRect/>
              </a:stretch>
            </p:blipFill>
            <p:spPr>
              <a:xfrm>
                <a:off x="16544700" y="5521710"/>
                <a:ext cx="33552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67BD4AD7-7B95-433C-8C5C-59751B40E283}"/>
                  </a:ext>
                </a:extLst>
              </p14:cNvPr>
              <p14:cNvContentPartPr/>
              <p14:nvPr/>
            </p14:nvContentPartPr>
            <p14:xfrm>
              <a:off x="17712540" y="5771910"/>
              <a:ext cx="360" cy="360"/>
            </p14:xfrm>
          </p:contentPart>
        </mc:Choice>
        <mc:Fallback xmlns="">
          <p:pic>
            <p:nvPicPr>
              <p:cNvPr id="34" name="Ink 33">
                <a:extLst>
                  <a:ext uri="{FF2B5EF4-FFF2-40B4-BE49-F238E27FC236}">
                    <a16:creationId xmlns:a16="http://schemas.microsoft.com/office/drawing/2014/main" id="{67BD4AD7-7B95-433C-8C5C-59751B40E283}"/>
                  </a:ext>
                </a:extLst>
              </p:cNvPr>
              <p:cNvPicPr/>
              <p:nvPr/>
            </p:nvPicPr>
            <p:blipFill>
              <a:blip r:embed="rId10"/>
              <a:stretch>
                <a:fillRect/>
              </a:stretch>
            </p:blipFill>
            <p:spPr>
              <a:xfrm>
                <a:off x="17649540" y="57092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9D7B3315-6006-412D-8792-142BA6F602DF}"/>
                  </a:ext>
                </a:extLst>
              </p14:cNvPr>
              <p14:cNvContentPartPr/>
              <p14:nvPr/>
            </p14:nvContentPartPr>
            <p14:xfrm>
              <a:off x="16642000" y="5882280"/>
              <a:ext cx="360" cy="360"/>
            </p14:xfrm>
          </p:contentPart>
        </mc:Choice>
        <mc:Fallback xmlns="">
          <p:pic>
            <p:nvPicPr>
              <p:cNvPr id="35" name="Ink 34">
                <a:extLst>
                  <a:ext uri="{FF2B5EF4-FFF2-40B4-BE49-F238E27FC236}">
                    <a16:creationId xmlns:a16="http://schemas.microsoft.com/office/drawing/2014/main" id="{9D7B3315-6006-412D-8792-142BA6F602DF}"/>
                  </a:ext>
                </a:extLst>
              </p:cNvPr>
              <p:cNvPicPr/>
              <p:nvPr/>
            </p:nvPicPr>
            <p:blipFill>
              <a:blip r:embed="rId10"/>
              <a:stretch>
                <a:fillRect/>
              </a:stretch>
            </p:blipFill>
            <p:spPr>
              <a:xfrm>
                <a:off x="16579000" y="5819640"/>
                <a:ext cx="126000" cy="12600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4"/>
            <a:stretch>
              <a:fillRect/>
            </a:stretch>
          </a:blipFill>
        </p:spPr>
      </p:sp>
      <p:sp>
        <p:nvSpPr>
          <p:cNvPr id="5" name="Freeform 5"/>
          <p:cNvSpPr/>
          <p:nvPr/>
        </p:nvSpPr>
        <p:spPr>
          <a:xfrm>
            <a:off x="2879607" y="3972043"/>
            <a:ext cx="12594590" cy="4360877"/>
          </a:xfrm>
          <a:custGeom>
            <a:avLst/>
            <a:gdLst/>
            <a:ahLst/>
            <a:cxnLst/>
            <a:rect l="l" t="t" r="r" b="b"/>
            <a:pathLst>
              <a:path w="16792786" h="5814502">
                <a:moveTo>
                  <a:pt x="0" y="0"/>
                </a:moveTo>
                <a:lnTo>
                  <a:pt x="16792785" y="0"/>
                </a:lnTo>
                <a:lnTo>
                  <a:pt x="16792785" y="5814502"/>
                </a:lnTo>
                <a:lnTo>
                  <a:pt x="0" y="5814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3416129" y="5900250"/>
            <a:ext cx="1078645" cy="500330"/>
          </a:xfrm>
          <a:prstGeom prst="rect">
            <a:avLst/>
          </a:prstGeom>
        </p:spPr>
        <p:txBody>
          <a:bodyPr lIns="0" tIns="0" rIns="0" bIns="0" rtlCol="0" anchor="t">
            <a:spAutoFit/>
          </a:bodyPr>
          <a:lstStyle/>
          <a:p>
            <a:pPr algn="ctr">
              <a:lnSpc>
                <a:spcPts val="3756"/>
              </a:lnSpc>
            </a:pPr>
            <a:r>
              <a:rPr lang="en-US" sz="3756" dirty="0">
                <a:solidFill>
                  <a:srgbClr val="FFFFFF"/>
                </a:solidFill>
                <a:latin typeface="Poppins Bold"/>
              </a:rPr>
              <a:t>8</a:t>
            </a:r>
          </a:p>
        </p:txBody>
      </p:sp>
      <p:sp>
        <p:nvSpPr>
          <p:cNvPr id="18" name="TextBox 18"/>
          <p:cNvSpPr txBox="1"/>
          <p:nvPr/>
        </p:nvSpPr>
        <p:spPr>
          <a:xfrm>
            <a:off x="5495255" y="5900250"/>
            <a:ext cx="1078645" cy="500330"/>
          </a:xfrm>
          <a:prstGeom prst="rect">
            <a:avLst/>
          </a:prstGeom>
        </p:spPr>
        <p:txBody>
          <a:bodyPr lIns="0" tIns="0" rIns="0" bIns="0" rtlCol="0" anchor="t">
            <a:spAutoFit/>
          </a:bodyPr>
          <a:lstStyle/>
          <a:p>
            <a:pPr algn="ctr">
              <a:lnSpc>
                <a:spcPts val="3756"/>
              </a:lnSpc>
            </a:pPr>
            <a:r>
              <a:rPr lang="en-US" sz="3756" dirty="0">
                <a:solidFill>
                  <a:srgbClr val="FFFFFF"/>
                </a:solidFill>
                <a:latin typeface="Poppins Bold"/>
              </a:rPr>
              <a:t>9</a:t>
            </a:r>
          </a:p>
        </p:txBody>
      </p:sp>
      <p:sp>
        <p:nvSpPr>
          <p:cNvPr id="19" name="TextBox 19"/>
          <p:cNvSpPr txBox="1"/>
          <p:nvPr/>
        </p:nvSpPr>
        <p:spPr>
          <a:xfrm>
            <a:off x="7593074" y="5900250"/>
            <a:ext cx="1078645" cy="500330"/>
          </a:xfrm>
          <a:prstGeom prst="rect">
            <a:avLst/>
          </a:prstGeom>
        </p:spPr>
        <p:txBody>
          <a:bodyPr lIns="0" tIns="0" rIns="0" bIns="0" rtlCol="0" anchor="t">
            <a:spAutoFit/>
          </a:bodyPr>
          <a:lstStyle/>
          <a:p>
            <a:pPr algn="ctr">
              <a:lnSpc>
                <a:spcPts val="3756"/>
              </a:lnSpc>
            </a:pPr>
            <a:r>
              <a:rPr lang="en-US" sz="3756" dirty="0">
                <a:solidFill>
                  <a:srgbClr val="FFFFFF"/>
                </a:solidFill>
                <a:latin typeface="Poppins Bold"/>
              </a:rPr>
              <a:t>10</a:t>
            </a:r>
          </a:p>
        </p:txBody>
      </p:sp>
      <p:sp>
        <p:nvSpPr>
          <p:cNvPr id="20" name="TextBox 20"/>
          <p:cNvSpPr txBox="1"/>
          <p:nvPr/>
        </p:nvSpPr>
        <p:spPr>
          <a:xfrm>
            <a:off x="9662319" y="5900250"/>
            <a:ext cx="1078645" cy="500330"/>
          </a:xfrm>
          <a:prstGeom prst="rect">
            <a:avLst/>
          </a:prstGeom>
        </p:spPr>
        <p:txBody>
          <a:bodyPr lIns="0" tIns="0" rIns="0" bIns="0" rtlCol="0" anchor="t">
            <a:spAutoFit/>
          </a:bodyPr>
          <a:lstStyle/>
          <a:p>
            <a:pPr algn="ctr">
              <a:lnSpc>
                <a:spcPts val="3756"/>
              </a:lnSpc>
            </a:pPr>
            <a:r>
              <a:rPr lang="en-US" sz="3756" dirty="0">
                <a:solidFill>
                  <a:srgbClr val="FFFFFF"/>
                </a:solidFill>
                <a:latin typeface="Poppins Bold"/>
              </a:rPr>
              <a:t>11</a:t>
            </a:r>
          </a:p>
        </p:txBody>
      </p:sp>
      <p:sp>
        <p:nvSpPr>
          <p:cNvPr id="21" name="TextBox 21"/>
          <p:cNvSpPr txBox="1"/>
          <p:nvPr/>
        </p:nvSpPr>
        <p:spPr>
          <a:xfrm>
            <a:off x="11730354" y="5900250"/>
            <a:ext cx="1078645" cy="500330"/>
          </a:xfrm>
          <a:prstGeom prst="rect">
            <a:avLst/>
          </a:prstGeom>
        </p:spPr>
        <p:txBody>
          <a:bodyPr lIns="0" tIns="0" rIns="0" bIns="0" rtlCol="0" anchor="t">
            <a:spAutoFit/>
          </a:bodyPr>
          <a:lstStyle/>
          <a:p>
            <a:pPr algn="ctr">
              <a:lnSpc>
                <a:spcPts val="3756"/>
              </a:lnSpc>
            </a:pPr>
            <a:r>
              <a:rPr lang="en-US" sz="3756" dirty="0">
                <a:solidFill>
                  <a:srgbClr val="FFFFFF"/>
                </a:solidFill>
                <a:latin typeface="Poppins Bold"/>
              </a:rPr>
              <a:t>12</a:t>
            </a:r>
          </a:p>
        </p:txBody>
      </p:sp>
      <p:sp>
        <p:nvSpPr>
          <p:cNvPr id="22" name="TextBox 22"/>
          <p:cNvSpPr txBox="1"/>
          <p:nvPr/>
        </p:nvSpPr>
        <p:spPr>
          <a:xfrm>
            <a:off x="13827102" y="5900250"/>
            <a:ext cx="1078645" cy="500330"/>
          </a:xfrm>
          <a:prstGeom prst="rect">
            <a:avLst/>
          </a:prstGeom>
        </p:spPr>
        <p:txBody>
          <a:bodyPr lIns="0" tIns="0" rIns="0" bIns="0" rtlCol="0" anchor="t">
            <a:spAutoFit/>
          </a:bodyPr>
          <a:lstStyle/>
          <a:p>
            <a:pPr algn="ctr">
              <a:lnSpc>
                <a:spcPts val="3756"/>
              </a:lnSpc>
            </a:pPr>
            <a:r>
              <a:rPr lang="en-US" sz="3756" dirty="0">
                <a:solidFill>
                  <a:srgbClr val="FFFFFF"/>
                </a:solidFill>
                <a:latin typeface="Poppins Bold"/>
              </a:rPr>
              <a:t>13</a:t>
            </a:r>
          </a:p>
        </p:txBody>
      </p:sp>
      <p:sp>
        <p:nvSpPr>
          <p:cNvPr id="24" name="TextBox 24"/>
          <p:cNvSpPr txBox="1"/>
          <p:nvPr/>
        </p:nvSpPr>
        <p:spPr>
          <a:xfrm>
            <a:off x="2209800" y="3314700"/>
            <a:ext cx="3650690" cy="650756"/>
          </a:xfrm>
          <a:prstGeom prst="rect">
            <a:avLst/>
          </a:prstGeom>
        </p:spPr>
        <p:txBody>
          <a:bodyPr lIns="0" tIns="0" rIns="0" bIns="0" rtlCol="0" anchor="t">
            <a:spAutoFit/>
          </a:bodyPr>
          <a:lstStyle/>
          <a:p>
            <a:pPr algn="ctr">
              <a:lnSpc>
                <a:spcPts val="2499"/>
              </a:lnSpc>
            </a:pPr>
            <a:r>
              <a:rPr lang="en-US" sz="2499" dirty="0">
                <a:solidFill>
                  <a:srgbClr val="0173B6"/>
                </a:solidFill>
                <a:latin typeface="Poppins Bold"/>
              </a:rPr>
              <a:t>Penyebaran Kuesioner</a:t>
            </a:r>
          </a:p>
        </p:txBody>
      </p:sp>
      <p:sp>
        <p:nvSpPr>
          <p:cNvPr id="25" name="TextBox 25"/>
          <p:cNvSpPr txBox="1"/>
          <p:nvPr/>
        </p:nvSpPr>
        <p:spPr>
          <a:xfrm>
            <a:off x="4211258" y="8421026"/>
            <a:ext cx="3650690" cy="650756"/>
          </a:xfrm>
          <a:prstGeom prst="rect">
            <a:avLst/>
          </a:prstGeom>
        </p:spPr>
        <p:txBody>
          <a:bodyPr lIns="0" tIns="0" rIns="0" bIns="0" rtlCol="0" anchor="t">
            <a:spAutoFit/>
          </a:bodyPr>
          <a:lstStyle/>
          <a:p>
            <a:pPr algn="ctr">
              <a:lnSpc>
                <a:spcPts val="2499"/>
              </a:lnSpc>
            </a:pPr>
            <a:r>
              <a:rPr lang="en-US" sz="2499" dirty="0">
                <a:solidFill>
                  <a:srgbClr val="0173B6"/>
                </a:solidFill>
                <a:latin typeface="Poppins Bold"/>
              </a:rPr>
              <a:t>Pengumpulan dan Olah Data</a:t>
            </a:r>
          </a:p>
        </p:txBody>
      </p:sp>
      <p:sp>
        <p:nvSpPr>
          <p:cNvPr id="26" name="TextBox 26"/>
          <p:cNvSpPr txBox="1"/>
          <p:nvPr/>
        </p:nvSpPr>
        <p:spPr>
          <a:xfrm>
            <a:off x="8414397" y="8421026"/>
            <a:ext cx="3650690" cy="330155"/>
          </a:xfrm>
          <a:prstGeom prst="rect">
            <a:avLst/>
          </a:prstGeom>
        </p:spPr>
        <p:txBody>
          <a:bodyPr lIns="0" tIns="0" rIns="0" bIns="0" rtlCol="0" anchor="t">
            <a:spAutoFit/>
          </a:bodyPr>
          <a:lstStyle/>
          <a:p>
            <a:pPr algn="ctr">
              <a:lnSpc>
                <a:spcPts val="2499"/>
              </a:lnSpc>
            </a:pPr>
            <a:r>
              <a:rPr lang="en-US" sz="2499" dirty="0">
                <a:solidFill>
                  <a:srgbClr val="0173B6"/>
                </a:solidFill>
                <a:latin typeface="Poppins Bold"/>
              </a:rPr>
              <a:t>Implementasi</a:t>
            </a:r>
          </a:p>
        </p:txBody>
      </p:sp>
      <p:sp>
        <p:nvSpPr>
          <p:cNvPr id="27" name="TextBox 27"/>
          <p:cNvSpPr txBox="1"/>
          <p:nvPr/>
        </p:nvSpPr>
        <p:spPr>
          <a:xfrm>
            <a:off x="6327066" y="3553387"/>
            <a:ext cx="3650690" cy="330155"/>
          </a:xfrm>
          <a:prstGeom prst="rect">
            <a:avLst/>
          </a:prstGeom>
        </p:spPr>
        <p:txBody>
          <a:bodyPr lIns="0" tIns="0" rIns="0" bIns="0" rtlCol="0" anchor="t">
            <a:spAutoFit/>
          </a:bodyPr>
          <a:lstStyle/>
          <a:p>
            <a:pPr algn="ctr">
              <a:lnSpc>
                <a:spcPts val="2499"/>
              </a:lnSpc>
            </a:pPr>
            <a:r>
              <a:rPr lang="en-US" sz="2499" dirty="0">
                <a:solidFill>
                  <a:srgbClr val="0173B6"/>
                </a:solidFill>
                <a:latin typeface="Poppins Bold"/>
              </a:rPr>
              <a:t>Perancangan Sistem</a:t>
            </a:r>
          </a:p>
        </p:txBody>
      </p:sp>
      <p:sp>
        <p:nvSpPr>
          <p:cNvPr id="28" name="TextBox 28"/>
          <p:cNvSpPr txBox="1"/>
          <p:nvPr/>
        </p:nvSpPr>
        <p:spPr>
          <a:xfrm>
            <a:off x="10444332" y="3594145"/>
            <a:ext cx="3650690" cy="330155"/>
          </a:xfrm>
          <a:prstGeom prst="rect">
            <a:avLst/>
          </a:prstGeom>
        </p:spPr>
        <p:txBody>
          <a:bodyPr lIns="0" tIns="0" rIns="0" bIns="0" rtlCol="0" anchor="t">
            <a:spAutoFit/>
          </a:bodyPr>
          <a:lstStyle/>
          <a:p>
            <a:pPr algn="ctr">
              <a:lnSpc>
                <a:spcPts val="2499"/>
              </a:lnSpc>
            </a:pPr>
            <a:r>
              <a:rPr lang="en-US" sz="2499" dirty="0">
                <a:solidFill>
                  <a:srgbClr val="0173B6"/>
                </a:solidFill>
                <a:latin typeface="Poppins Bold"/>
              </a:rPr>
              <a:t>Pengujian Sistem</a:t>
            </a:r>
          </a:p>
        </p:txBody>
      </p:sp>
      <p:sp>
        <p:nvSpPr>
          <p:cNvPr id="29" name="TextBox 29"/>
          <p:cNvSpPr txBox="1"/>
          <p:nvPr/>
        </p:nvSpPr>
        <p:spPr>
          <a:xfrm>
            <a:off x="12420600" y="8421026"/>
            <a:ext cx="3650690" cy="650756"/>
          </a:xfrm>
          <a:prstGeom prst="rect">
            <a:avLst/>
          </a:prstGeom>
        </p:spPr>
        <p:txBody>
          <a:bodyPr lIns="0" tIns="0" rIns="0" bIns="0" rtlCol="0" anchor="t">
            <a:spAutoFit/>
          </a:bodyPr>
          <a:lstStyle/>
          <a:p>
            <a:pPr algn="ctr">
              <a:lnSpc>
                <a:spcPts val="2499"/>
              </a:lnSpc>
            </a:pPr>
            <a:r>
              <a:rPr lang="en-US" sz="2499" dirty="0">
                <a:solidFill>
                  <a:srgbClr val="0173B6"/>
                </a:solidFill>
                <a:latin typeface="Poppins Bold"/>
              </a:rPr>
              <a:t>Analisis Hasil dan Kesimpulan </a:t>
            </a:r>
          </a:p>
        </p:txBody>
      </p:sp>
      <p:sp>
        <p:nvSpPr>
          <p:cNvPr id="31" name="TextBox 31"/>
          <p:cNvSpPr txBox="1"/>
          <p:nvPr/>
        </p:nvSpPr>
        <p:spPr>
          <a:xfrm>
            <a:off x="9321620" y="1395190"/>
            <a:ext cx="5421130" cy="870585"/>
          </a:xfrm>
          <a:prstGeom prst="rect">
            <a:avLst/>
          </a:prstGeom>
        </p:spPr>
        <p:txBody>
          <a:bodyPr lIns="0" tIns="0" rIns="0" bIns="0" rtlCol="0" anchor="t">
            <a:spAutoFit/>
          </a:bodyPr>
          <a:lstStyle/>
          <a:p>
            <a:pPr>
              <a:lnSpc>
                <a:spcPts val="5940"/>
              </a:lnSpc>
            </a:pPr>
            <a:r>
              <a:rPr lang="en-US" sz="6600">
                <a:solidFill>
                  <a:srgbClr val="0173B6"/>
                </a:solidFill>
                <a:latin typeface="Poppins Bold"/>
              </a:rPr>
              <a:t>PENELITIAN</a:t>
            </a:r>
          </a:p>
        </p:txBody>
      </p:sp>
      <p:sp>
        <p:nvSpPr>
          <p:cNvPr id="32" name="TextBox 32"/>
          <p:cNvSpPr txBox="1"/>
          <p:nvPr/>
        </p:nvSpPr>
        <p:spPr>
          <a:xfrm>
            <a:off x="3808251" y="1395190"/>
            <a:ext cx="5284149" cy="870585"/>
          </a:xfrm>
          <a:prstGeom prst="rect">
            <a:avLst/>
          </a:prstGeom>
        </p:spPr>
        <p:txBody>
          <a:bodyPr lIns="0" tIns="0" rIns="0" bIns="0" rtlCol="0" anchor="t">
            <a:spAutoFit/>
          </a:bodyPr>
          <a:lstStyle/>
          <a:p>
            <a:pPr algn="r">
              <a:lnSpc>
                <a:spcPts val="5940"/>
              </a:lnSpc>
            </a:pPr>
            <a:r>
              <a:rPr lang="en-US" sz="6600">
                <a:solidFill>
                  <a:srgbClr val="242424"/>
                </a:solidFill>
                <a:latin typeface="Poppins Bold"/>
              </a:rPr>
              <a:t>TAHAPAN</a:t>
            </a:r>
          </a:p>
        </p:txBody>
      </p:sp>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67BD4AD7-7B95-433C-8C5C-59751B40E283}"/>
                  </a:ext>
                </a:extLst>
              </p14:cNvPr>
              <p14:cNvContentPartPr/>
              <p14:nvPr/>
            </p14:nvContentPartPr>
            <p14:xfrm>
              <a:off x="17712540" y="5771910"/>
              <a:ext cx="360" cy="360"/>
            </p14:xfrm>
          </p:contentPart>
        </mc:Choice>
        <mc:Fallback xmlns="">
          <p:pic>
            <p:nvPicPr>
              <p:cNvPr id="34" name="Ink 33">
                <a:extLst>
                  <a:ext uri="{FF2B5EF4-FFF2-40B4-BE49-F238E27FC236}">
                    <a16:creationId xmlns:a16="http://schemas.microsoft.com/office/drawing/2014/main" id="{67BD4AD7-7B95-433C-8C5C-59751B40E283}"/>
                  </a:ext>
                </a:extLst>
              </p:cNvPr>
              <p:cNvPicPr/>
              <p:nvPr/>
            </p:nvPicPr>
            <p:blipFill>
              <a:blip r:embed="rId8"/>
              <a:stretch>
                <a:fillRect/>
              </a:stretch>
            </p:blipFill>
            <p:spPr>
              <a:xfrm>
                <a:off x="17649540" y="57092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3EA029B-9012-41DC-8B77-BA5D046E2AB2}"/>
                  </a:ext>
                </a:extLst>
              </p14:cNvPr>
              <p14:cNvContentPartPr/>
              <p14:nvPr/>
            </p14:nvContentPartPr>
            <p14:xfrm>
              <a:off x="13983868" y="4190520"/>
              <a:ext cx="360" cy="360"/>
            </p14:xfrm>
          </p:contentPart>
        </mc:Choice>
        <mc:Fallback xmlns="">
          <p:pic>
            <p:nvPicPr>
              <p:cNvPr id="12" name="Ink 11">
                <a:extLst>
                  <a:ext uri="{FF2B5EF4-FFF2-40B4-BE49-F238E27FC236}">
                    <a16:creationId xmlns:a16="http://schemas.microsoft.com/office/drawing/2014/main" id="{73EA029B-9012-41DC-8B77-BA5D046E2AB2}"/>
                  </a:ext>
                </a:extLst>
              </p:cNvPr>
              <p:cNvPicPr/>
              <p:nvPr/>
            </p:nvPicPr>
            <p:blipFill>
              <a:blip r:embed="rId8"/>
              <a:stretch>
                <a:fillRect/>
              </a:stretch>
            </p:blipFill>
            <p:spPr>
              <a:xfrm>
                <a:off x="13920868" y="4127880"/>
                <a:ext cx="126000" cy="126000"/>
              </a:xfrm>
              <a:prstGeom prst="rect">
                <a:avLst/>
              </a:prstGeom>
            </p:spPr>
          </p:pic>
        </mc:Fallback>
      </mc:AlternateContent>
    </p:spTree>
    <p:extLst>
      <p:ext uri="{BB962C8B-B14F-4D97-AF65-F5344CB8AC3E}">
        <p14:creationId xmlns:p14="http://schemas.microsoft.com/office/powerpoint/2010/main" val="228102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grpSp>
        <p:nvGrpSpPr>
          <p:cNvPr id="3" name="Group 3"/>
          <p:cNvGrpSpPr/>
          <p:nvPr/>
        </p:nvGrpSpPr>
        <p:grpSpPr>
          <a:xfrm>
            <a:off x="4191000" y="1364023"/>
            <a:ext cx="8839200" cy="804452"/>
            <a:chOff x="-2618223" y="133350"/>
            <a:chExt cx="11785601" cy="1072602"/>
          </a:xfrm>
        </p:grpSpPr>
        <p:sp>
          <p:nvSpPr>
            <p:cNvPr id="4" name="TextBox 4"/>
            <p:cNvSpPr txBox="1"/>
            <p:nvPr/>
          </p:nvSpPr>
          <p:spPr>
            <a:xfrm>
              <a:off x="3590631" y="133350"/>
              <a:ext cx="5576747" cy="1072601"/>
            </a:xfrm>
            <a:prstGeom prst="rect">
              <a:avLst/>
            </a:prstGeom>
          </p:spPr>
          <p:txBody>
            <a:bodyPr wrap="square" lIns="0" tIns="0" rIns="0" bIns="0" rtlCol="0" anchor="t">
              <a:spAutoFit/>
            </a:bodyPr>
            <a:lstStyle/>
            <a:p>
              <a:pPr>
                <a:lnSpc>
                  <a:spcPts val="5940"/>
                </a:lnSpc>
              </a:pPr>
              <a:r>
                <a:rPr lang="en-US" sz="6600" dirty="0">
                  <a:solidFill>
                    <a:srgbClr val="0173B6"/>
                  </a:solidFill>
                  <a:latin typeface="Poppins Bold"/>
                </a:rPr>
                <a:t>USECASE</a:t>
              </a:r>
            </a:p>
          </p:txBody>
        </p:sp>
        <p:sp>
          <p:nvSpPr>
            <p:cNvPr id="5" name="TextBox 5"/>
            <p:cNvSpPr txBox="1"/>
            <p:nvPr/>
          </p:nvSpPr>
          <p:spPr>
            <a:xfrm>
              <a:off x="-2618223" y="133351"/>
              <a:ext cx="5903226" cy="1072601"/>
            </a:xfrm>
            <a:prstGeom prst="rect">
              <a:avLst/>
            </a:prstGeom>
          </p:spPr>
          <p:txBody>
            <a:bodyPr wrap="square" lIns="0" tIns="0" rIns="0" bIns="0" rtlCol="0" anchor="t">
              <a:spAutoFit/>
            </a:bodyPr>
            <a:lstStyle/>
            <a:p>
              <a:pPr algn="r">
                <a:lnSpc>
                  <a:spcPts val="5940"/>
                </a:lnSpc>
              </a:pPr>
              <a:r>
                <a:rPr lang="en-US" sz="6600" dirty="0">
                  <a:solidFill>
                    <a:srgbClr val="242424"/>
                  </a:solidFill>
                  <a:latin typeface="Poppins Bold"/>
                </a:rPr>
                <a:t>DIAGRAM</a:t>
              </a:r>
            </a:p>
          </p:txBody>
        </p:sp>
      </p:gr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4" name="Picture 23">
            <a:extLst>
              <a:ext uri="{FF2B5EF4-FFF2-40B4-BE49-F238E27FC236}">
                <a16:creationId xmlns:a16="http://schemas.microsoft.com/office/drawing/2014/main" id="{807011A2-D849-4424-BDBD-07E5C8BCA82F}"/>
              </a:ext>
            </a:extLst>
          </p:cNvPr>
          <p:cNvPicPr/>
          <p:nvPr/>
        </p:nvPicPr>
        <p:blipFill>
          <a:blip r:embed="rId6"/>
          <a:stretch>
            <a:fillRect/>
          </a:stretch>
        </p:blipFill>
        <p:spPr>
          <a:xfrm>
            <a:off x="1828800" y="2168474"/>
            <a:ext cx="14782800" cy="731842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sp>
        <p:nvSpPr>
          <p:cNvPr id="5" name="TextBox 5"/>
          <p:cNvSpPr txBox="1"/>
          <p:nvPr/>
        </p:nvSpPr>
        <p:spPr>
          <a:xfrm>
            <a:off x="1447800" y="1409700"/>
            <a:ext cx="15849600" cy="804451"/>
          </a:xfrm>
          <a:prstGeom prst="rect">
            <a:avLst/>
          </a:prstGeom>
        </p:spPr>
        <p:txBody>
          <a:bodyPr wrap="square" lIns="0" tIns="0" rIns="0" bIns="0" rtlCol="0" anchor="t">
            <a:spAutoFit/>
          </a:bodyPr>
          <a:lstStyle/>
          <a:p>
            <a:pPr algn="ctr">
              <a:lnSpc>
                <a:spcPts val="5940"/>
              </a:lnSpc>
            </a:pPr>
            <a:r>
              <a:rPr lang="en-US" sz="6600" dirty="0">
                <a:solidFill>
                  <a:srgbClr val="242424"/>
                </a:solidFill>
                <a:latin typeface="Poppins Bold"/>
              </a:rPr>
              <a:t>REGRESI </a:t>
            </a:r>
            <a:r>
              <a:rPr lang="en-US" sz="6600" dirty="0">
                <a:solidFill>
                  <a:schemeClr val="accent1"/>
                </a:solidFill>
                <a:latin typeface="Poppins Bold"/>
              </a:rPr>
              <a:t>LINIER</a:t>
            </a:r>
            <a:r>
              <a:rPr lang="en-US" sz="6600" dirty="0">
                <a:solidFill>
                  <a:srgbClr val="242424"/>
                </a:solidFill>
                <a:latin typeface="Poppins Bold"/>
              </a:rPr>
              <a:t> BERGANDA</a:t>
            </a:r>
            <a:endParaRPr lang="en-US" sz="6600" dirty="0">
              <a:solidFill>
                <a:schemeClr val="accent1"/>
              </a:solidFill>
              <a:latin typeface="Poppins Bold"/>
            </a:endParaRPr>
          </a:p>
        </p:txBody>
      </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24">
            <a:extLst>
              <a:ext uri="{FF2B5EF4-FFF2-40B4-BE49-F238E27FC236}">
                <a16:creationId xmlns:a16="http://schemas.microsoft.com/office/drawing/2014/main" id="{A5EB882E-AD7C-4722-AEB8-4E7D3F8AFBF7}"/>
              </a:ext>
            </a:extLst>
          </p:cNvPr>
          <p:cNvSpPr txBox="1"/>
          <p:nvPr/>
        </p:nvSpPr>
        <p:spPr>
          <a:xfrm>
            <a:off x="1676400" y="2953888"/>
            <a:ext cx="4307044" cy="337400"/>
          </a:xfrm>
          <a:prstGeom prst="rect">
            <a:avLst/>
          </a:prstGeom>
        </p:spPr>
        <p:txBody>
          <a:bodyPr wrap="square" lIns="0" tIns="0" rIns="0" bIns="0" rtlCol="0" anchor="t">
            <a:spAutoFit/>
          </a:bodyPr>
          <a:lstStyle/>
          <a:p>
            <a:pPr algn="ctr">
              <a:lnSpc>
                <a:spcPts val="2499"/>
              </a:lnSpc>
            </a:pPr>
            <a:r>
              <a:rPr lang="en-US" sz="2700" dirty="0">
                <a:highlight>
                  <a:srgbClr val="FFFF00"/>
                </a:highlight>
                <a:latin typeface="Poppins Bold"/>
              </a:rPr>
              <a:t>Regresi Linier Berganda</a:t>
            </a:r>
          </a:p>
        </p:txBody>
      </p:sp>
      <p:sp>
        <p:nvSpPr>
          <p:cNvPr id="10" name="TextBox 18">
            <a:extLst>
              <a:ext uri="{FF2B5EF4-FFF2-40B4-BE49-F238E27FC236}">
                <a16:creationId xmlns:a16="http://schemas.microsoft.com/office/drawing/2014/main" id="{BAA8C6C6-2CF7-466D-9151-B0AE33EC7A3A}"/>
              </a:ext>
            </a:extLst>
          </p:cNvPr>
          <p:cNvSpPr txBox="1"/>
          <p:nvPr/>
        </p:nvSpPr>
        <p:spPr>
          <a:xfrm>
            <a:off x="1749997" y="3636929"/>
            <a:ext cx="14407006" cy="861774"/>
          </a:xfrm>
          <a:prstGeom prst="rect">
            <a:avLst/>
          </a:prstGeom>
        </p:spPr>
        <p:txBody>
          <a:bodyPr wrap="square" lIns="0" tIns="0" rIns="0" bIns="0" rtlCol="0" anchor="t">
            <a:spAutoFit/>
          </a:bodyPr>
          <a:lstStyle/>
          <a:p>
            <a:r>
              <a:rPr lang="en-ID" sz="2800" dirty="0"/>
              <a:t>Regresi linier berganda adalah metode statistik yang digunakan untuk memodelkan hubungan antara satu variabel dependen (terikat/X) dengan dua atau lebih variabel independen (bebas/Y)</a:t>
            </a:r>
            <a:endParaRPr lang="en-US" sz="25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Rectangle 6">
            <a:extLst>
              <a:ext uri="{FF2B5EF4-FFF2-40B4-BE49-F238E27FC236}">
                <a16:creationId xmlns:a16="http://schemas.microsoft.com/office/drawing/2014/main" id="{D630D193-CD7F-429D-B98E-0B63BE081E6A}"/>
              </a:ext>
            </a:extLst>
          </p:cNvPr>
          <p:cNvSpPr/>
          <p:nvPr/>
        </p:nvSpPr>
        <p:spPr>
          <a:xfrm>
            <a:off x="1634837" y="4761883"/>
            <a:ext cx="15433964" cy="954107"/>
          </a:xfrm>
          <a:prstGeom prst="rect">
            <a:avLst/>
          </a:prstGeom>
        </p:spPr>
        <p:txBody>
          <a:bodyPr wrap="square">
            <a:spAutoFit/>
          </a:bodyPr>
          <a:lstStyle/>
          <a:p>
            <a:r>
              <a:rPr lang="en-ID" sz="2800" dirty="0"/>
              <a:t>Regresi linier berganda penting untuk memahami dan memprediksi bagaimana beberapa variabel independen mempengaruhi satu variabel dependen</a:t>
            </a:r>
            <a:endParaRPr lang="en-ID" sz="25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2" name="Picture 11">
            <a:extLst>
              <a:ext uri="{FF2B5EF4-FFF2-40B4-BE49-F238E27FC236}">
                <a16:creationId xmlns:a16="http://schemas.microsoft.com/office/drawing/2014/main" id="{CFB410F8-9E2D-4361-9DD8-10320A585683}"/>
              </a:ext>
            </a:extLst>
          </p:cNvPr>
          <p:cNvPicPr/>
          <p:nvPr/>
        </p:nvPicPr>
        <p:blipFill rotWithShape="1">
          <a:blip r:embed="rId6"/>
          <a:srcRect t="8607"/>
          <a:stretch/>
        </p:blipFill>
        <p:spPr bwMode="auto">
          <a:xfrm>
            <a:off x="1749997" y="6057900"/>
            <a:ext cx="7428230" cy="29305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61613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sp>
        <p:nvSpPr>
          <p:cNvPr id="5" name="TextBox 5"/>
          <p:cNvSpPr txBox="1"/>
          <p:nvPr/>
        </p:nvSpPr>
        <p:spPr>
          <a:xfrm>
            <a:off x="1447800" y="1409700"/>
            <a:ext cx="15849600" cy="804451"/>
          </a:xfrm>
          <a:prstGeom prst="rect">
            <a:avLst/>
          </a:prstGeom>
        </p:spPr>
        <p:txBody>
          <a:bodyPr wrap="square" lIns="0" tIns="0" rIns="0" bIns="0" rtlCol="0" anchor="t">
            <a:spAutoFit/>
          </a:bodyPr>
          <a:lstStyle/>
          <a:p>
            <a:pPr algn="ctr">
              <a:lnSpc>
                <a:spcPts val="5940"/>
              </a:lnSpc>
            </a:pPr>
            <a:r>
              <a:rPr lang="en-US" sz="6600" dirty="0">
                <a:solidFill>
                  <a:schemeClr val="accent1"/>
                </a:solidFill>
                <a:latin typeface="Poppins Bold"/>
              </a:rPr>
              <a:t>R</a:t>
            </a:r>
            <a:r>
              <a:rPr lang="en-US" sz="6600" dirty="0">
                <a:solidFill>
                  <a:srgbClr val="242424"/>
                </a:solidFill>
                <a:latin typeface="Poppins Bold"/>
              </a:rPr>
              <a:t>-SQUARE</a:t>
            </a:r>
            <a:endParaRPr lang="en-US" sz="6600" dirty="0">
              <a:solidFill>
                <a:schemeClr val="accent1"/>
              </a:solidFill>
              <a:latin typeface="Poppins Bold"/>
            </a:endParaRPr>
          </a:p>
        </p:txBody>
      </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24">
            <a:extLst>
              <a:ext uri="{FF2B5EF4-FFF2-40B4-BE49-F238E27FC236}">
                <a16:creationId xmlns:a16="http://schemas.microsoft.com/office/drawing/2014/main" id="{A5EB882E-AD7C-4722-AEB8-4E7D3F8AFBF7}"/>
              </a:ext>
            </a:extLst>
          </p:cNvPr>
          <p:cNvSpPr txBox="1"/>
          <p:nvPr/>
        </p:nvSpPr>
        <p:spPr>
          <a:xfrm>
            <a:off x="1676400" y="2953888"/>
            <a:ext cx="4307044" cy="337400"/>
          </a:xfrm>
          <a:prstGeom prst="rect">
            <a:avLst/>
          </a:prstGeom>
        </p:spPr>
        <p:txBody>
          <a:bodyPr wrap="square" lIns="0" tIns="0" rIns="0" bIns="0" rtlCol="0" anchor="t">
            <a:spAutoFit/>
          </a:bodyPr>
          <a:lstStyle/>
          <a:p>
            <a:pPr>
              <a:lnSpc>
                <a:spcPts val="2499"/>
              </a:lnSpc>
            </a:pPr>
            <a:r>
              <a:rPr lang="en-US" sz="2700" dirty="0">
                <a:highlight>
                  <a:srgbClr val="FFFF00"/>
                </a:highlight>
                <a:latin typeface="Poppins Bold"/>
              </a:rPr>
              <a:t>R-Square</a:t>
            </a:r>
          </a:p>
        </p:txBody>
      </p:sp>
      <p:sp>
        <p:nvSpPr>
          <p:cNvPr id="10" name="TextBox 18">
            <a:extLst>
              <a:ext uri="{FF2B5EF4-FFF2-40B4-BE49-F238E27FC236}">
                <a16:creationId xmlns:a16="http://schemas.microsoft.com/office/drawing/2014/main" id="{BAA8C6C6-2CF7-466D-9151-B0AE33EC7A3A}"/>
              </a:ext>
            </a:extLst>
          </p:cNvPr>
          <p:cNvSpPr txBox="1"/>
          <p:nvPr/>
        </p:nvSpPr>
        <p:spPr>
          <a:xfrm>
            <a:off x="1749997" y="3636929"/>
            <a:ext cx="14407006" cy="861774"/>
          </a:xfrm>
          <a:prstGeom prst="rect">
            <a:avLst/>
          </a:prstGeom>
        </p:spPr>
        <p:txBody>
          <a:bodyPr wrap="square" lIns="0" tIns="0" rIns="0" bIns="0" rtlCol="0" anchor="t">
            <a:spAutoFit/>
          </a:bodyPr>
          <a:lstStyle/>
          <a:p>
            <a:r>
              <a:rPr lang="en-ID" sz="2800" dirty="0"/>
              <a:t>R-Square merupakan koefisien determinasi untuk mengukur proporsi variasi total dalam variabel dependen (Y) yang dapat dijelaskan oleh variabel-variabel independen (X) dalam model regresi.</a:t>
            </a:r>
            <a:endParaRPr lang="en-US" sz="25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Rectangle 6">
            <a:extLst>
              <a:ext uri="{FF2B5EF4-FFF2-40B4-BE49-F238E27FC236}">
                <a16:creationId xmlns:a16="http://schemas.microsoft.com/office/drawing/2014/main" id="{D630D193-CD7F-429D-B98E-0B63BE081E6A}"/>
              </a:ext>
            </a:extLst>
          </p:cNvPr>
          <p:cNvSpPr/>
          <p:nvPr/>
        </p:nvSpPr>
        <p:spPr>
          <a:xfrm>
            <a:off x="1634837" y="4761883"/>
            <a:ext cx="15433964" cy="523220"/>
          </a:xfrm>
          <a:prstGeom prst="rect">
            <a:avLst/>
          </a:prstGeom>
        </p:spPr>
        <p:txBody>
          <a:bodyPr wrap="square">
            <a:spAutoFit/>
          </a:bodyPr>
          <a:lstStyle/>
          <a:p>
            <a:r>
              <a:rPr lang="en-ID" sz="2800" dirty="0"/>
              <a:t>R-square penting untuk mengevaluasi seberapa baik model regresi menjelaskan variasi dalam data</a:t>
            </a:r>
            <a:endParaRPr lang="en-ID" sz="25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1" name="Picture 10">
            <a:extLst>
              <a:ext uri="{FF2B5EF4-FFF2-40B4-BE49-F238E27FC236}">
                <a16:creationId xmlns:a16="http://schemas.microsoft.com/office/drawing/2014/main" id="{28678733-9F08-449C-AF6C-4DED26875CB0}"/>
              </a:ext>
            </a:extLst>
          </p:cNvPr>
          <p:cNvPicPr/>
          <p:nvPr/>
        </p:nvPicPr>
        <p:blipFill rotWithShape="1">
          <a:blip r:embed="rId6"/>
          <a:srcRect t="57458"/>
          <a:stretch/>
        </p:blipFill>
        <p:spPr bwMode="auto">
          <a:xfrm>
            <a:off x="1749997" y="5956434"/>
            <a:ext cx="7771447" cy="10585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80199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sp>
        <p:nvSpPr>
          <p:cNvPr id="5" name="TextBox 5"/>
          <p:cNvSpPr txBox="1"/>
          <p:nvPr/>
        </p:nvSpPr>
        <p:spPr>
          <a:xfrm>
            <a:off x="1447800" y="1409700"/>
            <a:ext cx="15849600" cy="804451"/>
          </a:xfrm>
          <a:prstGeom prst="rect">
            <a:avLst/>
          </a:prstGeom>
        </p:spPr>
        <p:txBody>
          <a:bodyPr wrap="square" lIns="0" tIns="0" rIns="0" bIns="0" rtlCol="0" anchor="t">
            <a:spAutoFit/>
          </a:bodyPr>
          <a:lstStyle/>
          <a:p>
            <a:pPr algn="ctr">
              <a:lnSpc>
                <a:spcPts val="5940"/>
              </a:lnSpc>
            </a:pPr>
            <a:r>
              <a:rPr lang="en-US" sz="6600" dirty="0">
                <a:solidFill>
                  <a:srgbClr val="242424"/>
                </a:solidFill>
                <a:latin typeface="Poppins Bold"/>
              </a:rPr>
              <a:t>UJI </a:t>
            </a:r>
            <a:r>
              <a:rPr lang="en-US" sz="6600" dirty="0">
                <a:solidFill>
                  <a:schemeClr val="accent1"/>
                </a:solidFill>
                <a:latin typeface="Poppins Bold"/>
              </a:rPr>
              <a:t>T</a:t>
            </a:r>
          </a:p>
        </p:txBody>
      </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24">
            <a:extLst>
              <a:ext uri="{FF2B5EF4-FFF2-40B4-BE49-F238E27FC236}">
                <a16:creationId xmlns:a16="http://schemas.microsoft.com/office/drawing/2014/main" id="{A5EB882E-AD7C-4722-AEB8-4E7D3F8AFBF7}"/>
              </a:ext>
            </a:extLst>
          </p:cNvPr>
          <p:cNvSpPr txBox="1"/>
          <p:nvPr/>
        </p:nvSpPr>
        <p:spPr>
          <a:xfrm>
            <a:off x="1676400" y="2324100"/>
            <a:ext cx="4307044" cy="337400"/>
          </a:xfrm>
          <a:prstGeom prst="rect">
            <a:avLst/>
          </a:prstGeom>
        </p:spPr>
        <p:txBody>
          <a:bodyPr wrap="square" lIns="0" tIns="0" rIns="0" bIns="0" rtlCol="0" anchor="t">
            <a:spAutoFit/>
          </a:bodyPr>
          <a:lstStyle/>
          <a:p>
            <a:pPr>
              <a:lnSpc>
                <a:spcPts val="2499"/>
              </a:lnSpc>
            </a:pPr>
            <a:r>
              <a:rPr lang="en-US" sz="2700" dirty="0">
                <a:highlight>
                  <a:srgbClr val="FFFF00"/>
                </a:highlight>
                <a:latin typeface="Poppins Bold"/>
              </a:rPr>
              <a:t>Uji T</a:t>
            </a:r>
          </a:p>
        </p:txBody>
      </p:sp>
      <p:sp>
        <p:nvSpPr>
          <p:cNvPr id="10" name="TextBox 18">
            <a:extLst>
              <a:ext uri="{FF2B5EF4-FFF2-40B4-BE49-F238E27FC236}">
                <a16:creationId xmlns:a16="http://schemas.microsoft.com/office/drawing/2014/main" id="{BAA8C6C6-2CF7-466D-9151-B0AE33EC7A3A}"/>
              </a:ext>
            </a:extLst>
          </p:cNvPr>
          <p:cNvSpPr txBox="1"/>
          <p:nvPr/>
        </p:nvSpPr>
        <p:spPr>
          <a:xfrm>
            <a:off x="1749997" y="3007141"/>
            <a:ext cx="14407006" cy="861774"/>
          </a:xfrm>
          <a:prstGeom prst="rect">
            <a:avLst/>
          </a:prstGeom>
        </p:spPr>
        <p:txBody>
          <a:bodyPr wrap="square" lIns="0" tIns="0" rIns="0" bIns="0" rtlCol="0" anchor="t">
            <a:spAutoFit/>
          </a:bodyPr>
          <a:lstStyle/>
          <a:p>
            <a:r>
              <a:rPr lang="en-ID" sz="2800" dirty="0"/>
              <a:t>Uji t digunakan untuk menguji hipotesis apakah setiap variabel independen (X) memiliki pengaruh yang signifikan terhadap variabel dependen (Y).</a:t>
            </a:r>
            <a:endParaRPr lang="en-US" sz="25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Rectangle 6">
            <a:extLst>
              <a:ext uri="{FF2B5EF4-FFF2-40B4-BE49-F238E27FC236}">
                <a16:creationId xmlns:a16="http://schemas.microsoft.com/office/drawing/2014/main" id="{D630D193-CD7F-429D-B98E-0B63BE081E6A}"/>
              </a:ext>
            </a:extLst>
          </p:cNvPr>
          <p:cNvSpPr/>
          <p:nvPr/>
        </p:nvSpPr>
        <p:spPr>
          <a:xfrm>
            <a:off x="1634837" y="4132095"/>
            <a:ext cx="15433964" cy="3539430"/>
          </a:xfrm>
          <a:prstGeom prst="rect">
            <a:avLst/>
          </a:prstGeom>
        </p:spPr>
        <p:txBody>
          <a:bodyPr wrap="square">
            <a:spAutoFit/>
          </a:bodyPr>
          <a:lstStyle/>
          <a:p>
            <a:pPr algn="just"/>
            <a:r>
              <a:rPr lang="en-ID" sz="2800" dirty="0"/>
              <a:t>H1	: Variabel Ekspektasi kinerja (performance expectancy/X1) berpengaruh terhadap perilaku pengguna (use behaviour/Y) untuk menggunakan SIPUTRI</a:t>
            </a:r>
          </a:p>
          <a:p>
            <a:pPr algn="just"/>
            <a:r>
              <a:rPr lang="en-ID" sz="2800" dirty="0"/>
              <a:t>H2	: Variabel Ekspektasi usaha (effort expectancy/X2) berpengaruh terhadap perilaku pengguna (use behaviour/Y) untuk menggunakan SIPUTRI</a:t>
            </a:r>
          </a:p>
          <a:p>
            <a:pPr algn="just"/>
            <a:r>
              <a:rPr lang="en-ID" sz="2800" dirty="0"/>
              <a:t>H3	: Variabel Pengaruh sosial (social influence/X3) berpengaruh terhadap perilaku pengguna (use behaviour/Y) untuk menggunakan SIPUTRI</a:t>
            </a:r>
          </a:p>
          <a:p>
            <a:pPr algn="just"/>
            <a:r>
              <a:rPr lang="en-ID" sz="2800" dirty="0"/>
              <a:t>H4	: Variabel Kondisi </a:t>
            </a:r>
            <a:r>
              <a:rPr lang="en-ID" sz="2800" dirty="0" err="1"/>
              <a:t>pemfasilitasan</a:t>
            </a:r>
            <a:r>
              <a:rPr lang="en-ID" sz="2800" dirty="0"/>
              <a:t> (facilitating conditions/X4) berpengaruh terhadap kebiasaan pengguna (use behaviour/Y) dalam menggunakan SIPUTRI</a:t>
            </a:r>
          </a:p>
        </p:txBody>
      </p:sp>
      <p:pic>
        <p:nvPicPr>
          <p:cNvPr id="11" name="Picture 10">
            <a:extLst>
              <a:ext uri="{FF2B5EF4-FFF2-40B4-BE49-F238E27FC236}">
                <a16:creationId xmlns:a16="http://schemas.microsoft.com/office/drawing/2014/main" id="{70960D46-A1F0-4409-ADC1-4BD083631743}"/>
              </a:ext>
            </a:extLst>
          </p:cNvPr>
          <p:cNvPicPr/>
          <p:nvPr/>
        </p:nvPicPr>
        <p:blipFill rotWithShape="1">
          <a:blip r:embed="rId6"/>
          <a:srcRect t="83198" r="32246"/>
          <a:stretch/>
        </p:blipFill>
        <p:spPr bwMode="auto">
          <a:xfrm>
            <a:off x="4375467" y="7897194"/>
            <a:ext cx="9156065" cy="1692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2172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sp>
        <p:nvSpPr>
          <p:cNvPr id="5" name="TextBox 5"/>
          <p:cNvSpPr txBox="1"/>
          <p:nvPr/>
        </p:nvSpPr>
        <p:spPr>
          <a:xfrm>
            <a:off x="3124200" y="1364024"/>
            <a:ext cx="11625124" cy="804451"/>
          </a:xfrm>
          <a:prstGeom prst="rect">
            <a:avLst/>
          </a:prstGeom>
        </p:spPr>
        <p:txBody>
          <a:bodyPr wrap="square" lIns="0" tIns="0" rIns="0" bIns="0" rtlCol="0" anchor="t">
            <a:spAutoFit/>
          </a:bodyPr>
          <a:lstStyle/>
          <a:p>
            <a:pPr algn="ctr">
              <a:lnSpc>
                <a:spcPts val="5940"/>
              </a:lnSpc>
            </a:pPr>
            <a:r>
              <a:rPr lang="en-US" sz="6600" dirty="0">
                <a:solidFill>
                  <a:srgbClr val="242424"/>
                </a:solidFill>
                <a:latin typeface="Poppins Bold"/>
              </a:rPr>
              <a:t>NORMALITAS </a:t>
            </a:r>
            <a:r>
              <a:rPr lang="en-US" sz="6600" dirty="0">
                <a:solidFill>
                  <a:schemeClr val="accent1"/>
                </a:solidFill>
                <a:latin typeface="Poppins Bold"/>
              </a:rPr>
              <a:t>RESIDUAL</a:t>
            </a:r>
          </a:p>
        </p:txBody>
      </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8" name="Picture 7">
            <a:extLst>
              <a:ext uri="{FF2B5EF4-FFF2-40B4-BE49-F238E27FC236}">
                <a16:creationId xmlns:a16="http://schemas.microsoft.com/office/drawing/2014/main" id="{658DB2A7-371F-48A6-B310-FF5D308C965A}"/>
              </a:ext>
            </a:extLst>
          </p:cNvPr>
          <p:cNvPicPr/>
          <p:nvPr/>
        </p:nvPicPr>
        <p:blipFill rotWithShape="1">
          <a:blip r:embed="rId6"/>
          <a:srcRect t="80473" r="59311" b="7020"/>
          <a:stretch/>
        </p:blipFill>
        <p:spPr bwMode="auto">
          <a:xfrm>
            <a:off x="1676400" y="5919571"/>
            <a:ext cx="8382000" cy="990600"/>
          </a:xfrm>
          <a:prstGeom prst="rect">
            <a:avLst/>
          </a:prstGeom>
          <a:ln>
            <a:noFill/>
          </a:ln>
          <a:extLst>
            <a:ext uri="{53640926-AAD7-44D8-BBD7-CCE9431645EC}">
              <a14:shadowObscured xmlns:a14="http://schemas.microsoft.com/office/drawing/2010/main"/>
            </a:ext>
          </a:extLst>
        </p:spPr>
      </p:pic>
      <p:sp>
        <p:nvSpPr>
          <p:cNvPr id="9" name="TextBox 24">
            <a:extLst>
              <a:ext uri="{FF2B5EF4-FFF2-40B4-BE49-F238E27FC236}">
                <a16:creationId xmlns:a16="http://schemas.microsoft.com/office/drawing/2014/main" id="{A5EB882E-AD7C-4722-AEB8-4E7D3F8AFBF7}"/>
              </a:ext>
            </a:extLst>
          </p:cNvPr>
          <p:cNvSpPr txBox="1"/>
          <p:nvPr/>
        </p:nvSpPr>
        <p:spPr>
          <a:xfrm>
            <a:off x="1676400" y="2953888"/>
            <a:ext cx="4307044" cy="337400"/>
          </a:xfrm>
          <a:prstGeom prst="rect">
            <a:avLst/>
          </a:prstGeom>
        </p:spPr>
        <p:txBody>
          <a:bodyPr wrap="square" lIns="0" tIns="0" rIns="0" bIns="0" rtlCol="0" anchor="t">
            <a:spAutoFit/>
          </a:bodyPr>
          <a:lstStyle/>
          <a:p>
            <a:pPr algn="ctr">
              <a:lnSpc>
                <a:spcPts val="2499"/>
              </a:lnSpc>
            </a:pPr>
            <a:r>
              <a:rPr lang="en-US" sz="2700" dirty="0">
                <a:highlight>
                  <a:srgbClr val="FFFF00"/>
                </a:highlight>
                <a:latin typeface="Poppins Bold"/>
              </a:rPr>
              <a:t>Uji </a:t>
            </a:r>
            <a:r>
              <a:rPr lang="en-US" sz="2700" dirty="0" err="1">
                <a:highlight>
                  <a:srgbClr val="FFFF00"/>
                </a:highlight>
                <a:latin typeface="Poppins Bold"/>
              </a:rPr>
              <a:t>Normalitas</a:t>
            </a:r>
            <a:r>
              <a:rPr lang="en-US" sz="2700" dirty="0">
                <a:highlight>
                  <a:srgbClr val="FFFF00"/>
                </a:highlight>
                <a:latin typeface="Poppins Bold"/>
              </a:rPr>
              <a:t> Residual</a:t>
            </a:r>
          </a:p>
        </p:txBody>
      </p:sp>
      <p:sp>
        <p:nvSpPr>
          <p:cNvPr id="10" name="TextBox 18">
            <a:extLst>
              <a:ext uri="{FF2B5EF4-FFF2-40B4-BE49-F238E27FC236}">
                <a16:creationId xmlns:a16="http://schemas.microsoft.com/office/drawing/2014/main" id="{BAA8C6C6-2CF7-466D-9151-B0AE33EC7A3A}"/>
              </a:ext>
            </a:extLst>
          </p:cNvPr>
          <p:cNvSpPr txBox="1"/>
          <p:nvPr/>
        </p:nvSpPr>
        <p:spPr>
          <a:xfrm>
            <a:off x="1749997" y="3636929"/>
            <a:ext cx="14407006" cy="769441"/>
          </a:xfrm>
          <a:prstGeom prst="rect">
            <a:avLst/>
          </a:prstGeom>
        </p:spPr>
        <p:txBody>
          <a:bodyPr wrap="square" lIns="0" tIns="0" rIns="0" bIns="0" rtlCol="0" anchor="t">
            <a:spAutoFit/>
          </a:bodyPr>
          <a:lstStyle/>
          <a:p>
            <a:r>
              <a:rPr lang="en-US" sz="2500" dirty="0">
                <a:latin typeface="Microsoft Sans Serif" panose="020B0604020202020204" pitchFamily="34" charset="0"/>
                <a:ea typeface="Microsoft Sans Serif" panose="020B0604020202020204" pitchFamily="34" charset="0"/>
                <a:cs typeface="Microsoft Sans Serif" panose="020B0604020202020204" pitchFamily="34" charset="0"/>
              </a:rPr>
              <a:t>Uji </a:t>
            </a:r>
            <a:r>
              <a:rPr lang="en-US" sz="2500" dirty="0" err="1">
                <a:latin typeface="Microsoft Sans Serif" panose="020B0604020202020204" pitchFamily="34" charset="0"/>
                <a:ea typeface="Microsoft Sans Serif" panose="020B0604020202020204" pitchFamily="34" charset="0"/>
                <a:cs typeface="Microsoft Sans Serif" panose="020B0604020202020204" pitchFamily="34" charset="0"/>
              </a:rPr>
              <a:t>normalitas</a:t>
            </a:r>
            <a:r>
              <a:rPr lang="en-US" sz="2500" dirty="0">
                <a:latin typeface="Microsoft Sans Serif" panose="020B0604020202020204" pitchFamily="34" charset="0"/>
                <a:ea typeface="Microsoft Sans Serif" panose="020B0604020202020204" pitchFamily="34" charset="0"/>
                <a:cs typeface="Microsoft Sans Serif" panose="020B0604020202020204" pitchFamily="34" charset="0"/>
              </a:rPr>
              <a:t> residual adalah langkah penting dalam analisis regresi untuk memastikan bahwa sisa (residual) dari model regresi mengikuti distribusi normal</a:t>
            </a:r>
          </a:p>
        </p:txBody>
      </p:sp>
      <p:sp>
        <p:nvSpPr>
          <p:cNvPr id="7" name="Rectangle 6">
            <a:extLst>
              <a:ext uri="{FF2B5EF4-FFF2-40B4-BE49-F238E27FC236}">
                <a16:creationId xmlns:a16="http://schemas.microsoft.com/office/drawing/2014/main" id="{D630D193-CD7F-429D-B98E-0B63BE081E6A}"/>
              </a:ext>
            </a:extLst>
          </p:cNvPr>
          <p:cNvSpPr/>
          <p:nvPr/>
        </p:nvSpPr>
        <p:spPr>
          <a:xfrm>
            <a:off x="1634836" y="4761883"/>
            <a:ext cx="13114488" cy="477054"/>
          </a:xfrm>
          <a:prstGeom prst="rect">
            <a:avLst/>
          </a:prstGeom>
        </p:spPr>
        <p:txBody>
          <a:bodyPr wrap="none">
            <a:spAutoFit/>
          </a:bodyPr>
          <a:lstStyle/>
          <a:p>
            <a:r>
              <a:rPr lang="en-ID" sz="2500" dirty="0">
                <a:latin typeface="Microsoft Sans Serif" panose="020B0604020202020204" pitchFamily="34" charset="0"/>
                <a:ea typeface="Microsoft Sans Serif" panose="020B0604020202020204" pitchFamily="34" charset="0"/>
                <a:cs typeface="Microsoft Sans Serif" panose="020B0604020202020204" pitchFamily="34" charset="0"/>
              </a:rPr>
              <a:t>Asumsi </a:t>
            </a:r>
            <a:r>
              <a:rPr lang="en-ID" sz="2500" dirty="0" err="1">
                <a:latin typeface="Microsoft Sans Serif" panose="020B0604020202020204" pitchFamily="34" charset="0"/>
                <a:ea typeface="Microsoft Sans Serif" panose="020B0604020202020204" pitchFamily="34" charset="0"/>
                <a:cs typeface="Microsoft Sans Serif" panose="020B0604020202020204" pitchFamily="34" charset="0"/>
              </a:rPr>
              <a:t>normalitas</a:t>
            </a:r>
            <a:r>
              <a:rPr lang="en-ID" sz="2500" dirty="0">
                <a:latin typeface="Microsoft Sans Serif" panose="020B0604020202020204" pitchFamily="34" charset="0"/>
                <a:ea typeface="Microsoft Sans Serif" panose="020B0604020202020204" pitchFamily="34" charset="0"/>
                <a:cs typeface="Microsoft Sans Serif" panose="020B0604020202020204" pitchFamily="34" charset="0"/>
              </a:rPr>
              <a:t> residual diperlukan untuk validitas uji statistik dalam regresi, seperti uji t </a:t>
            </a:r>
          </a:p>
        </p:txBody>
      </p:sp>
    </p:spTree>
    <p:extLst>
      <p:ext uri="{BB962C8B-B14F-4D97-AF65-F5344CB8AC3E}">
        <p14:creationId xmlns:p14="http://schemas.microsoft.com/office/powerpoint/2010/main" val="2138448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4"/>
            <a:stretch>
              <a:fillRect/>
            </a:stretch>
          </a:blipFill>
        </p:spPr>
      </p:sp>
      <p:sp>
        <p:nvSpPr>
          <p:cNvPr id="4" name="TextBox 4"/>
          <p:cNvSpPr txBox="1"/>
          <p:nvPr/>
        </p:nvSpPr>
        <p:spPr>
          <a:xfrm>
            <a:off x="9894357" y="7513886"/>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2</a:t>
            </a:r>
          </a:p>
        </p:txBody>
      </p:sp>
      <p:sp>
        <p:nvSpPr>
          <p:cNvPr id="5" name="Freeform 5"/>
          <p:cNvSpPr/>
          <p:nvPr/>
        </p:nvSpPr>
        <p:spPr>
          <a:xfrm>
            <a:off x="9144000" y="3638163"/>
            <a:ext cx="8326615" cy="1457158"/>
          </a:xfrm>
          <a:custGeom>
            <a:avLst/>
            <a:gdLst/>
            <a:ahLst/>
            <a:cxnLst/>
            <a:rect l="l" t="t" r="r" b="b"/>
            <a:pathLst>
              <a:path w="8326615" h="1457158">
                <a:moveTo>
                  <a:pt x="0" y="0"/>
                </a:moveTo>
                <a:lnTo>
                  <a:pt x="8326615" y="0"/>
                </a:lnTo>
                <a:lnTo>
                  <a:pt x="8326615" y="1457157"/>
                </a:lnTo>
                <a:lnTo>
                  <a:pt x="0" y="14571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144000" y="5247720"/>
            <a:ext cx="8326615" cy="1457158"/>
          </a:xfrm>
          <a:custGeom>
            <a:avLst/>
            <a:gdLst/>
            <a:ahLst/>
            <a:cxnLst/>
            <a:rect l="l" t="t" r="r" b="b"/>
            <a:pathLst>
              <a:path w="8326615" h="1457158">
                <a:moveTo>
                  <a:pt x="0" y="0"/>
                </a:moveTo>
                <a:lnTo>
                  <a:pt x="8326615" y="0"/>
                </a:lnTo>
                <a:lnTo>
                  <a:pt x="8326615" y="1457158"/>
                </a:lnTo>
                <a:lnTo>
                  <a:pt x="0" y="14571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9144000" y="7028013"/>
            <a:ext cx="8326615" cy="1457158"/>
          </a:xfrm>
          <a:custGeom>
            <a:avLst/>
            <a:gdLst/>
            <a:ahLst/>
            <a:cxnLst/>
            <a:rect l="l" t="t" r="r" b="b"/>
            <a:pathLst>
              <a:path w="8326615" h="1457158">
                <a:moveTo>
                  <a:pt x="0" y="0"/>
                </a:moveTo>
                <a:lnTo>
                  <a:pt x="8326615" y="0"/>
                </a:lnTo>
                <a:lnTo>
                  <a:pt x="8326615" y="1457157"/>
                </a:lnTo>
                <a:lnTo>
                  <a:pt x="0" y="14571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58534" y="2453515"/>
            <a:ext cx="7937791" cy="6353418"/>
          </a:xfrm>
          <a:custGeom>
            <a:avLst/>
            <a:gdLst/>
            <a:ahLst/>
            <a:cxnLst/>
            <a:rect l="l" t="t" r="r" b="b"/>
            <a:pathLst>
              <a:path w="7937791" h="6353418">
                <a:moveTo>
                  <a:pt x="0" y="0"/>
                </a:moveTo>
                <a:lnTo>
                  <a:pt x="7937791" y="0"/>
                </a:lnTo>
                <a:lnTo>
                  <a:pt x="7937791" y="6353418"/>
                </a:lnTo>
                <a:lnTo>
                  <a:pt x="0" y="6353418"/>
                </a:lnTo>
                <a:lnTo>
                  <a:pt x="0" y="0"/>
                </a:lnTo>
                <a:close/>
              </a:path>
            </a:pathLst>
          </a:custGeom>
          <a:blipFill>
            <a:blip r:embed="rId9"/>
            <a:stretch>
              <a:fillRect/>
            </a:stretch>
          </a:blipFill>
        </p:spPr>
      </p:sp>
      <p:sp>
        <p:nvSpPr>
          <p:cNvPr id="9" name="TextBox 9"/>
          <p:cNvSpPr txBox="1"/>
          <p:nvPr/>
        </p:nvSpPr>
        <p:spPr>
          <a:xfrm>
            <a:off x="9894357" y="4124035"/>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1</a:t>
            </a:r>
          </a:p>
        </p:txBody>
      </p:sp>
      <p:sp>
        <p:nvSpPr>
          <p:cNvPr id="10" name="TextBox 10"/>
          <p:cNvSpPr txBox="1"/>
          <p:nvPr/>
        </p:nvSpPr>
        <p:spPr>
          <a:xfrm>
            <a:off x="11420622" y="4001616"/>
            <a:ext cx="5631086" cy="752475"/>
          </a:xfrm>
          <a:prstGeom prst="rect">
            <a:avLst/>
          </a:prstGeom>
        </p:spPr>
        <p:txBody>
          <a:bodyPr lIns="0" tIns="0" rIns="0" bIns="0" rtlCol="0" anchor="t">
            <a:spAutoFit/>
          </a:bodyPr>
          <a:lstStyle/>
          <a:p>
            <a:pPr>
              <a:lnSpc>
                <a:spcPts val="2924"/>
              </a:lnSpc>
            </a:pPr>
            <a:r>
              <a:rPr lang="en-US" sz="2499">
                <a:solidFill>
                  <a:srgbClr val="1E5275"/>
                </a:solidFill>
                <a:latin typeface="Poppins Medium Bold"/>
              </a:rPr>
              <a:t>Peningkatan Indeks Literasi Digital di Indonesia</a:t>
            </a:r>
          </a:p>
        </p:txBody>
      </p:sp>
      <p:sp>
        <p:nvSpPr>
          <p:cNvPr id="11" name="TextBox 11"/>
          <p:cNvSpPr txBox="1"/>
          <p:nvPr/>
        </p:nvSpPr>
        <p:spPr>
          <a:xfrm>
            <a:off x="9894357" y="5733593"/>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2</a:t>
            </a:r>
          </a:p>
        </p:txBody>
      </p:sp>
      <p:sp>
        <p:nvSpPr>
          <p:cNvPr id="12" name="TextBox 12"/>
          <p:cNvSpPr txBox="1"/>
          <p:nvPr/>
        </p:nvSpPr>
        <p:spPr>
          <a:xfrm>
            <a:off x="11420622" y="5601649"/>
            <a:ext cx="5631086" cy="784225"/>
          </a:xfrm>
          <a:prstGeom prst="rect">
            <a:avLst/>
          </a:prstGeom>
        </p:spPr>
        <p:txBody>
          <a:bodyPr lIns="0" tIns="0" rIns="0" bIns="0" rtlCol="0" anchor="t">
            <a:spAutoFit/>
          </a:bodyPr>
          <a:lstStyle/>
          <a:p>
            <a:pPr>
              <a:lnSpc>
                <a:spcPts val="3049"/>
              </a:lnSpc>
            </a:pPr>
            <a:r>
              <a:rPr lang="en-US" sz="2499">
                <a:solidFill>
                  <a:srgbClr val="1E5275"/>
                </a:solidFill>
                <a:latin typeface="Poppins Medium Bold"/>
              </a:rPr>
              <a:t>Sistem Perpustakaan Elektronik (SIPUTRI) POLIJE</a:t>
            </a:r>
          </a:p>
        </p:txBody>
      </p:sp>
      <p:sp>
        <p:nvSpPr>
          <p:cNvPr id="13" name="TextBox 13"/>
          <p:cNvSpPr txBox="1"/>
          <p:nvPr/>
        </p:nvSpPr>
        <p:spPr>
          <a:xfrm>
            <a:off x="9894357" y="7513886"/>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3</a:t>
            </a:r>
          </a:p>
        </p:txBody>
      </p:sp>
      <p:sp>
        <p:nvSpPr>
          <p:cNvPr id="14" name="TextBox 14"/>
          <p:cNvSpPr txBox="1"/>
          <p:nvPr/>
        </p:nvSpPr>
        <p:spPr>
          <a:xfrm>
            <a:off x="11430147" y="7410517"/>
            <a:ext cx="5631086" cy="730250"/>
          </a:xfrm>
          <a:prstGeom prst="rect">
            <a:avLst/>
          </a:prstGeom>
        </p:spPr>
        <p:txBody>
          <a:bodyPr lIns="0" tIns="0" rIns="0" bIns="0" rtlCol="0" anchor="t">
            <a:spAutoFit/>
          </a:bodyPr>
          <a:lstStyle/>
          <a:p>
            <a:pPr>
              <a:lnSpc>
                <a:spcPts val="2799"/>
              </a:lnSpc>
            </a:pPr>
            <a:r>
              <a:rPr lang="en-US" sz="2499">
                <a:solidFill>
                  <a:srgbClr val="1E5275"/>
                </a:solidFill>
                <a:latin typeface="Poppins Medium Bold"/>
              </a:rPr>
              <a:t>Kurang Maksimalnya Pengguna SIPUTRI</a:t>
            </a:r>
          </a:p>
        </p:txBody>
      </p:sp>
      <p:sp>
        <p:nvSpPr>
          <p:cNvPr id="15" name="TextBox 15"/>
          <p:cNvSpPr txBox="1"/>
          <p:nvPr/>
        </p:nvSpPr>
        <p:spPr>
          <a:xfrm>
            <a:off x="2827682" y="8997433"/>
            <a:ext cx="3799494" cy="377825"/>
          </a:xfrm>
          <a:prstGeom prst="rect">
            <a:avLst/>
          </a:prstGeom>
        </p:spPr>
        <p:txBody>
          <a:bodyPr lIns="0" tIns="0" rIns="0" bIns="0" rtlCol="0" anchor="t">
            <a:spAutoFit/>
          </a:bodyPr>
          <a:lstStyle/>
          <a:p>
            <a:pPr algn="ctr">
              <a:lnSpc>
                <a:spcPts val="2799"/>
              </a:lnSpc>
            </a:pPr>
            <a:r>
              <a:rPr lang="en-US" sz="2499">
                <a:solidFill>
                  <a:srgbClr val="1E5275"/>
                </a:solidFill>
                <a:latin typeface="Poppins Medium Bold"/>
              </a:rPr>
              <a:t>Sumber: Kominfo</a:t>
            </a:r>
          </a:p>
        </p:txBody>
      </p:sp>
      <p:grpSp>
        <p:nvGrpSpPr>
          <p:cNvPr id="16" name="Group 16"/>
          <p:cNvGrpSpPr/>
          <p:nvPr/>
        </p:nvGrpSpPr>
        <p:grpSpPr>
          <a:xfrm>
            <a:off x="5327574" y="1270678"/>
            <a:ext cx="7632851" cy="990600"/>
            <a:chOff x="0" y="0"/>
            <a:chExt cx="10177135" cy="1320800"/>
          </a:xfrm>
        </p:grpSpPr>
        <p:sp>
          <p:nvSpPr>
            <p:cNvPr id="17" name="TextBox 17"/>
            <p:cNvSpPr txBox="1"/>
            <p:nvPr/>
          </p:nvSpPr>
          <p:spPr>
            <a:xfrm>
              <a:off x="3887657" y="123825"/>
              <a:ext cx="6289478" cy="1196975"/>
            </a:xfrm>
            <a:prstGeom prst="rect">
              <a:avLst/>
            </a:prstGeom>
          </p:spPr>
          <p:txBody>
            <a:bodyPr lIns="0" tIns="0" rIns="0" bIns="0" rtlCol="0" anchor="t">
              <a:spAutoFit/>
            </a:bodyPr>
            <a:lstStyle/>
            <a:p>
              <a:pPr>
                <a:lnSpc>
                  <a:spcPts val="5850"/>
                </a:lnSpc>
              </a:pPr>
              <a:r>
                <a:rPr lang="en-US" sz="6500">
                  <a:solidFill>
                    <a:srgbClr val="0173B6"/>
                  </a:solidFill>
                  <a:latin typeface="Poppins Bold"/>
                </a:rPr>
                <a:t>BELAKANG</a:t>
              </a:r>
            </a:p>
          </p:txBody>
        </p:sp>
        <p:sp>
          <p:nvSpPr>
            <p:cNvPr id="18" name="TextBox 18"/>
            <p:cNvSpPr txBox="1"/>
            <p:nvPr/>
          </p:nvSpPr>
          <p:spPr>
            <a:xfrm>
              <a:off x="0" y="123825"/>
              <a:ext cx="3806813" cy="1196975"/>
            </a:xfrm>
            <a:prstGeom prst="rect">
              <a:avLst/>
            </a:prstGeom>
          </p:spPr>
          <p:txBody>
            <a:bodyPr lIns="0" tIns="0" rIns="0" bIns="0" rtlCol="0" anchor="t">
              <a:spAutoFit/>
            </a:bodyPr>
            <a:lstStyle/>
            <a:p>
              <a:pPr>
                <a:lnSpc>
                  <a:spcPts val="5850"/>
                </a:lnSpc>
              </a:pPr>
              <a:r>
                <a:rPr lang="en-US" sz="6500">
                  <a:solidFill>
                    <a:srgbClr val="242424"/>
                  </a:solidFill>
                  <a:latin typeface="Poppins Bold"/>
                </a:rPr>
                <a:t>LATAR</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sp>
        <p:nvSpPr>
          <p:cNvPr id="5" name="TextBox 5"/>
          <p:cNvSpPr txBox="1"/>
          <p:nvPr/>
        </p:nvSpPr>
        <p:spPr>
          <a:xfrm>
            <a:off x="4191000" y="1364024"/>
            <a:ext cx="10287000" cy="804451"/>
          </a:xfrm>
          <a:prstGeom prst="rect">
            <a:avLst/>
          </a:prstGeom>
        </p:spPr>
        <p:txBody>
          <a:bodyPr wrap="square" lIns="0" tIns="0" rIns="0" bIns="0" rtlCol="0" anchor="t">
            <a:spAutoFit/>
          </a:bodyPr>
          <a:lstStyle/>
          <a:p>
            <a:pPr algn="ctr">
              <a:lnSpc>
                <a:spcPts val="5940"/>
              </a:lnSpc>
            </a:pPr>
            <a:r>
              <a:rPr lang="en-US" sz="6600" dirty="0">
                <a:solidFill>
                  <a:schemeClr val="accent1"/>
                </a:solidFill>
                <a:latin typeface="Poppins Bold"/>
              </a:rPr>
              <a:t>UJI </a:t>
            </a:r>
            <a:r>
              <a:rPr lang="en-US" sz="6600" dirty="0">
                <a:latin typeface="Poppins Bold"/>
              </a:rPr>
              <a:t>MULTIKOLINIERITAS</a:t>
            </a:r>
          </a:p>
        </p:txBody>
      </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24">
            <a:extLst>
              <a:ext uri="{FF2B5EF4-FFF2-40B4-BE49-F238E27FC236}">
                <a16:creationId xmlns:a16="http://schemas.microsoft.com/office/drawing/2014/main" id="{A5EB882E-AD7C-4722-AEB8-4E7D3F8AFBF7}"/>
              </a:ext>
            </a:extLst>
          </p:cNvPr>
          <p:cNvSpPr txBox="1"/>
          <p:nvPr/>
        </p:nvSpPr>
        <p:spPr>
          <a:xfrm>
            <a:off x="1676400" y="2953888"/>
            <a:ext cx="4307044" cy="337400"/>
          </a:xfrm>
          <a:prstGeom prst="rect">
            <a:avLst/>
          </a:prstGeom>
        </p:spPr>
        <p:txBody>
          <a:bodyPr wrap="square" lIns="0" tIns="0" rIns="0" bIns="0" rtlCol="0" anchor="t">
            <a:spAutoFit/>
          </a:bodyPr>
          <a:lstStyle/>
          <a:p>
            <a:pPr>
              <a:lnSpc>
                <a:spcPts val="2499"/>
              </a:lnSpc>
            </a:pPr>
            <a:r>
              <a:rPr lang="en-US" sz="2700" dirty="0">
                <a:highlight>
                  <a:srgbClr val="FFFF00"/>
                </a:highlight>
                <a:latin typeface="Poppins Bold"/>
              </a:rPr>
              <a:t>Uji </a:t>
            </a:r>
            <a:r>
              <a:rPr lang="en-US" sz="2700" dirty="0" err="1">
                <a:highlight>
                  <a:srgbClr val="FFFF00"/>
                </a:highlight>
                <a:latin typeface="Poppins Bold"/>
              </a:rPr>
              <a:t>Multikolinieritas</a:t>
            </a:r>
            <a:endParaRPr lang="en-US" sz="2700" dirty="0">
              <a:highlight>
                <a:srgbClr val="FFFF00"/>
              </a:highlight>
              <a:latin typeface="Poppins Bold"/>
            </a:endParaRPr>
          </a:p>
        </p:txBody>
      </p:sp>
      <p:sp>
        <p:nvSpPr>
          <p:cNvPr id="10" name="TextBox 18">
            <a:extLst>
              <a:ext uri="{FF2B5EF4-FFF2-40B4-BE49-F238E27FC236}">
                <a16:creationId xmlns:a16="http://schemas.microsoft.com/office/drawing/2014/main" id="{BAA8C6C6-2CF7-466D-9151-B0AE33EC7A3A}"/>
              </a:ext>
            </a:extLst>
          </p:cNvPr>
          <p:cNvSpPr txBox="1"/>
          <p:nvPr/>
        </p:nvSpPr>
        <p:spPr>
          <a:xfrm>
            <a:off x="1749996" y="3636929"/>
            <a:ext cx="15623603" cy="1246495"/>
          </a:xfrm>
          <a:prstGeom prst="rect">
            <a:avLst/>
          </a:prstGeom>
        </p:spPr>
        <p:txBody>
          <a:bodyPr wrap="square" lIns="0" tIns="0" rIns="0" bIns="0" rtlCol="0" anchor="t">
            <a:spAutoFit/>
          </a:bodyPr>
          <a:lstStyle/>
          <a:p>
            <a:r>
              <a:rPr lang="en-US" sz="2500" dirty="0">
                <a:latin typeface="Microsoft Sans Serif" panose="020B0604020202020204" pitchFamily="34" charset="0"/>
                <a:ea typeface="Microsoft Sans Serif" panose="020B0604020202020204" pitchFamily="34" charset="0"/>
                <a:cs typeface="Microsoft Sans Serif" panose="020B0604020202020204" pitchFamily="34" charset="0"/>
              </a:rPr>
              <a:t>Uji </a:t>
            </a:r>
            <a:r>
              <a:rPr lang="en-US" sz="2500" dirty="0" err="1">
                <a:latin typeface="Microsoft Sans Serif" panose="020B0604020202020204" pitchFamily="34" charset="0"/>
                <a:ea typeface="Microsoft Sans Serif" panose="020B0604020202020204" pitchFamily="34" charset="0"/>
                <a:cs typeface="Microsoft Sans Serif" panose="020B0604020202020204" pitchFamily="34" charset="0"/>
              </a:rPr>
              <a:t>multikolinieritas</a:t>
            </a:r>
            <a:r>
              <a:rPr lang="en-US" sz="2500" dirty="0">
                <a:latin typeface="Microsoft Sans Serif" panose="020B0604020202020204" pitchFamily="34" charset="0"/>
                <a:ea typeface="Microsoft Sans Serif" panose="020B0604020202020204" pitchFamily="34" charset="0"/>
                <a:cs typeface="Microsoft Sans Serif" panose="020B0604020202020204" pitchFamily="34" charset="0"/>
              </a:rPr>
              <a:t> adalah langkah penting dalam analisis regresi linier untuk memastikan bahwa variabel-variabel independen dalam model tidak terlalu berkorelasi satu sama lain. Hal ini bertujuan menghindari </a:t>
            </a:r>
            <a:r>
              <a:rPr lang="it-IT" sz="2800" dirty="0"/>
              <a:t>gangguan estimasi dan interpretasi hasil regresi.</a:t>
            </a:r>
            <a:r>
              <a:rPr lang="en-US" sz="2500"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pic>
        <p:nvPicPr>
          <p:cNvPr id="11" name="Picture 10">
            <a:extLst>
              <a:ext uri="{FF2B5EF4-FFF2-40B4-BE49-F238E27FC236}">
                <a16:creationId xmlns:a16="http://schemas.microsoft.com/office/drawing/2014/main" id="{4B3EB8FC-6526-44DE-8299-1913EC3BDC6A}"/>
              </a:ext>
            </a:extLst>
          </p:cNvPr>
          <p:cNvPicPr/>
          <p:nvPr/>
        </p:nvPicPr>
        <p:blipFill rotWithShape="1">
          <a:blip r:embed="rId6"/>
          <a:srcRect t="52188" r="46327"/>
          <a:stretch/>
        </p:blipFill>
        <p:spPr bwMode="auto">
          <a:xfrm>
            <a:off x="1676400" y="5229065"/>
            <a:ext cx="8293100" cy="23993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39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sp>
        <p:nvSpPr>
          <p:cNvPr id="5" name="TextBox 5"/>
          <p:cNvSpPr txBox="1"/>
          <p:nvPr/>
        </p:nvSpPr>
        <p:spPr>
          <a:xfrm>
            <a:off x="4191000" y="1364024"/>
            <a:ext cx="11353800" cy="804451"/>
          </a:xfrm>
          <a:prstGeom prst="rect">
            <a:avLst/>
          </a:prstGeom>
        </p:spPr>
        <p:txBody>
          <a:bodyPr wrap="square" lIns="0" tIns="0" rIns="0" bIns="0" rtlCol="0" anchor="t">
            <a:spAutoFit/>
          </a:bodyPr>
          <a:lstStyle/>
          <a:p>
            <a:pPr algn="ctr">
              <a:lnSpc>
                <a:spcPts val="5940"/>
              </a:lnSpc>
            </a:pPr>
            <a:r>
              <a:rPr lang="en-US" sz="6600" dirty="0">
                <a:solidFill>
                  <a:schemeClr val="accent1"/>
                </a:solidFill>
                <a:latin typeface="Poppins Bold"/>
              </a:rPr>
              <a:t>UJI </a:t>
            </a:r>
            <a:r>
              <a:rPr lang="en-US" sz="6600" dirty="0">
                <a:latin typeface="Poppins Bold"/>
              </a:rPr>
              <a:t>HETEROKEDASTISITAS</a:t>
            </a:r>
          </a:p>
        </p:txBody>
      </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24">
            <a:extLst>
              <a:ext uri="{FF2B5EF4-FFF2-40B4-BE49-F238E27FC236}">
                <a16:creationId xmlns:a16="http://schemas.microsoft.com/office/drawing/2014/main" id="{A5EB882E-AD7C-4722-AEB8-4E7D3F8AFBF7}"/>
              </a:ext>
            </a:extLst>
          </p:cNvPr>
          <p:cNvSpPr txBox="1"/>
          <p:nvPr/>
        </p:nvSpPr>
        <p:spPr>
          <a:xfrm>
            <a:off x="1676400" y="2953888"/>
            <a:ext cx="4307044" cy="337400"/>
          </a:xfrm>
          <a:prstGeom prst="rect">
            <a:avLst/>
          </a:prstGeom>
        </p:spPr>
        <p:txBody>
          <a:bodyPr wrap="square" lIns="0" tIns="0" rIns="0" bIns="0" rtlCol="0" anchor="t">
            <a:spAutoFit/>
          </a:bodyPr>
          <a:lstStyle/>
          <a:p>
            <a:pPr>
              <a:lnSpc>
                <a:spcPts val="2499"/>
              </a:lnSpc>
            </a:pPr>
            <a:r>
              <a:rPr lang="en-US" sz="2700" dirty="0">
                <a:highlight>
                  <a:srgbClr val="FFFF00"/>
                </a:highlight>
                <a:latin typeface="Poppins Bold"/>
              </a:rPr>
              <a:t>Uji </a:t>
            </a:r>
            <a:r>
              <a:rPr lang="en-US" sz="2700" dirty="0" err="1">
                <a:highlight>
                  <a:srgbClr val="FFFF00"/>
                </a:highlight>
                <a:latin typeface="Poppins Bold"/>
              </a:rPr>
              <a:t>Heterokedastisitas</a:t>
            </a:r>
            <a:endParaRPr lang="en-US" sz="2700" dirty="0">
              <a:highlight>
                <a:srgbClr val="FFFF00"/>
              </a:highlight>
              <a:latin typeface="Poppins Bold"/>
            </a:endParaRPr>
          </a:p>
        </p:txBody>
      </p:sp>
      <p:sp>
        <p:nvSpPr>
          <p:cNvPr id="10" name="TextBox 18">
            <a:extLst>
              <a:ext uri="{FF2B5EF4-FFF2-40B4-BE49-F238E27FC236}">
                <a16:creationId xmlns:a16="http://schemas.microsoft.com/office/drawing/2014/main" id="{BAA8C6C6-2CF7-466D-9151-B0AE33EC7A3A}"/>
              </a:ext>
            </a:extLst>
          </p:cNvPr>
          <p:cNvSpPr txBox="1"/>
          <p:nvPr/>
        </p:nvSpPr>
        <p:spPr>
          <a:xfrm>
            <a:off x="1749996" y="3636929"/>
            <a:ext cx="15623603" cy="769441"/>
          </a:xfrm>
          <a:prstGeom prst="rect">
            <a:avLst/>
          </a:prstGeom>
        </p:spPr>
        <p:txBody>
          <a:bodyPr wrap="square" lIns="0" tIns="0" rIns="0" bIns="0" rtlCol="0" anchor="t">
            <a:spAutoFit/>
          </a:bodyPr>
          <a:lstStyle/>
          <a:p>
            <a:r>
              <a:rPr lang="en-US" sz="2500" dirty="0">
                <a:latin typeface="Microsoft Sans Serif" panose="020B0604020202020204" pitchFamily="34" charset="0"/>
                <a:ea typeface="Microsoft Sans Serif" panose="020B0604020202020204" pitchFamily="34" charset="0"/>
                <a:cs typeface="Microsoft Sans Serif" panose="020B0604020202020204" pitchFamily="34" charset="0"/>
              </a:rPr>
              <a:t>Uji </a:t>
            </a:r>
            <a:r>
              <a:rPr lang="en-US" sz="2500" dirty="0" err="1">
                <a:latin typeface="Microsoft Sans Serif" panose="020B0604020202020204" pitchFamily="34" charset="0"/>
                <a:ea typeface="Microsoft Sans Serif" panose="020B0604020202020204" pitchFamily="34" charset="0"/>
                <a:cs typeface="Microsoft Sans Serif" panose="020B0604020202020204" pitchFamily="34" charset="0"/>
              </a:rPr>
              <a:t>heterokedastisitas</a:t>
            </a:r>
            <a:r>
              <a:rPr lang="en-US" sz="2500" dirty="0">
                <a:latin typeface="Microsoft Sans Serif" panose="020B0604020202020204" pitchFamily="34" charset="0"/>
                <a:ea typeface="Microsoft Sans Serif" panose="020B0604020202020204" pitchFamily="34" charset="0"/>
                <a:cs typeface="Microsoft Sans Serif" panose="020B0604020202020204" pitchFamily="34" charset="0"/>
              </a:rPr>
              <a:t> adalah prosedur yang digunakan dalam analisis regresi untuk memeriksa apakah varians residual atau kesalahan dari model regresi tetap konstan di seluruh rentang nilai variabel independen. </a:t>
            </a:r>
          </a:p>
        </p:txBody>
      </p:sp>
      <p:pic>
        <p:nvPicPr>
          <p:cNvPr id="8" name="Picture 7">
            <a:extLst>
              <a:ext uri="{FF2B5EF4-FFF2-40B4-BE49-F238E27FC236}">
                <a16:creationId xmlns:a16="http://schemas.microsoft.com/office/drawing/2014/main" id="{285A82BF-E821-4847-B959-1DB3C82F81DD}"/>
              </a:ext>
            </a:extLst>
          </p:cNvPr>
          <p:cNvPicPr/>
          <p:nvPr/>
        </p:nvPicPr>
        <p:blipFill rotWithShape="1">
          <a:blip r:embed="rId6"/>
          <a:srcRect l="6795" t="21571" r="21268"/>
          <a:stretch/>
        </p:blipFill>
        <p:spPr bwMode="auto">
          <a:xfrm>
            <a:off x="4903629" y="4610100"/>
            <a:ext cx="8480742" cy="50760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600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sp>
        <p:nvSpPr>
          <p:cNvPr id="5" name="TextBox 5"/>
          <p:cNvSpPr txBox="1"/>
          <p:nvPr/>
        </p:nvSpPr>
        <p:spPr>
          <a:xfrm>
            <a:off x="4191000" y="1364024"/>
            <a:ext cx="10287000" cy="804451"/>
          </a:xfrm>
          <a:prstGeom prst="rect">
            <a:avLst/>
          </a:prstGeom>
        </p:spPr>
        <p:txBody>
          <a:bodyPr wrap="square" lIns="0" tIns="0" rIns="0" bIns="0" rtlCol="0" anchor="t">
            <a:spAutoFit/>
          </a:bodyPr>
          <a:lstStyle/>
          <a:p>
            <a:pPr algn="ctr">
              <a:lnSpc>
                <a:spcPts val="5940"/>
              </a:lnSpc>
            </a:pPr>
            <a:r>
              <a:rPr lang="en-US" sz="6600" dirty="0">
                <a:latin typeface="Poppins Bold"/>
              </a:rPr>
              <a:t>UJI</a:t>
            </a:r>
            <a:r>
              <a:rPr lang="en-US" sz="6600" dirty="0">
                <a:solidFill>
                  <a:schemeClr val="accent1"/>
                </a:solidFill>
                <a:latin typeface="Poppins Bold"/>
              </a:rPr>
              <a:t> AUTOKORELASI</a:t>
            </a:r>
          </a:p>
        </p:txBody>
      </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24">
            <a:extLst>
              <a:ext uri="{FF2B5EF4-FFF2-40B4-BE49-F238E27FC236}">
                <a16:creationId xmlns:a16="http://schemas.microsoft.com/office/drawing/2014/main" id="{A5EB882E-AD7C-4722-AEB8-4E7D3F8AFBF7}"/>
              </a:ext>
            </a:extLst>
          </p:cNvPr>
          <p:cNvSpPr txBox="1"/>
          <p:nvPr/>
        </p:nvSpPr>
        <p:spPr>
          <a:xfrm>
            <a:off x="1676400" y="2953888"/>
            <a:ext cx="4307044" cy="337400"/>
          </a:xfrm>
          <a:prstGeom prst="rect">
            <a:avLst/>
          </a:prstGeom>
        </p:spPr>
        <p:txBody>
          <a:bodyPr wrap="square" lIns="0" tIns="0" rIns="0" bIns="0" rtlCol="0" anchor="t">
            <a:spAutoFit/>
          </a:bodyPr>
          <a:lstStyle/>
          <a:p>
            <a:pPr>
              <a:lnSpc>
                <a:spcPts val="2499"/>
              </a:lnSpc>
            </a:pPr>
            <a:r>
              <a:rPr lang="en-US" sz="2700" dirty="0">
                <a:highlight>
                  <a:srgbClr val="FFFF00"/>
                </a:highlight>
                <a:latin typeface="Poppins Bold"/>
              </a:rPr>
              <a:t>Uji Autokorelasi</a:t>
            </a:r>
          </a:p>
        </p:txBody>
      </p:sp>
      <p:sp>
        <p:nvSpPr>
          <p:cNvPr id="10" name="TextBox 18">
            <a:extLst>
              <a:ext uri="{FF2B5EF4-FFF2-40B4-BE49-F238E27FC236}">
                <a16:creationId xmlns:a16="http://schemas.microsoft.com/office/drawing/2014/main" id="{BAA8C6C6-2CF7-466D-9151-B0AE33EC7A3A}"/>
              </a:ext>
            </a:extLst>
          </p:cNvPr>
          <p:cNvSpPr txBox="1"/>
          <p:nvPr/>
        </p:nvSpPr>
        <p:spPr>
          <a:xfrm>
            <a:off x="1749996" y="3636929"/>
            <a:ext cx="15623603" cy="769441"/>
          </a:xfrm>
          <a:prstGeom prst="rect">
            <a:avLst/>
          </a:prstGeom>
        </p:spPr>
        <p:txBody>
          <a:bodyPr wrap="square" lIns="0" tIns="0" rIns="0" bIns="0" rtlCol="0" anchor="t">
            <a:spAutoFit/>
          </a:bodyPr>
          <a:lstStyle/>
          <a:p>
            <a:r>
              <a:rPr lang="en-US" sz="2500" dirty="0">
                <a:latin typeface="Microsoft Sans Serif" panose="020B0604020202020204" pitchFamily="34" charset="0"/>
                <a:ea typeface="Microsoft Sans Serif" panose="020B0604020202020204" pitchFamily="34" charset="0"/>
                <a:cs typeface="Microsoft Sans Serif" panose="020B0604020202020204" pitchFamily="34" charset="0"/>
              </a:rPr>
              <a:t>Uji autokorelasi dilakukan untuk memastikan bahwa residual dalam model regresi tidak berkorelasi satu sama lain.</a:t>
            </a:r>
          </a:p>
        </p:txBody>
      </p:sp>
      <p:sp>
        <p:nvSpPr>
          <p:cNvPr id="3" name="Rectangle 2">
            <a:extLst>
              <a:ext uri="{FF2B5EF4-FFF2-40B4-BE49-F238E27FC236}">
                <a16:creationId xmlns:a16="http://schemas.microsoft.com/office/drawing/2014/main" id="{0AB23BF2-3EFC-4975-B40C-0A5A02FCE6B3}"/>
              </a:ext>
            </a:extLst>
          </p:cNvPr>
          <p:cNvSpPr/>
          <p:nvPr/>
        </p:nvSpPr>
        <p:spPr>
          <a:xfrm>
            <a:off x="1676400" y="4759742"/>
            <a:ext cx="15623602" cy="861774"/>
          </a:xfrm>
          <a:prstGeom prst="rect">
            <a:avLst/>
          </a:prstGeom>
        </p:spPr>
        <p:txBody>
          <a:bodyPr wrap="square">
            <a:spAutoFit/>
          </a:bodyPr>
          <a:lstStyle/>
          <a:p>
            <a:r>
              <a:rPr lang="en-ID" sz="2500" dirty="0" err="1">
                <a:latin typeface="Microsoft Sans Serif" panose="020B0604020202020204" pitchFamily="34" charset="0"/>
                <a:ea typeface="Microsoft Sans Serif" panose="020B0604020202020204" pitchFamily="34" charset="0"/>
                <a:cs typeface="Microsoft Sans Serif" panose="020B0604020202020204" pitchFamily="34" charset="0"/>
              </a:rPr>
              <a:t>Autokorelasi</a:t>
            </a:r>
            <a:r>
              <a:rPr lang="en-ID" sz="2500" dirty="0">
                <a:latin typeface="Microsoft Sans Serif" panose="020B0604020202020204" pitchFamily="34" charset="0"/>
                <a:ea typeface="Microsoft Sans Serif" panose="020B0604020202020204" pitchFamily="34" charset="0"/>
                <a:cs typeface="Microsoft Sans Serif" panose="020B0604020202020204" pitchFamily="34" charset="0"/>
              </a:rPr>
              <a:t> terjadi ketika residual pada satu pengamatan berkorelasi dengan residual pada pengamatan lain. Ini biasanya terjadi dalam data deret waktu di mana observasi diurutkan berdasarkan waktu.</a:t>
            </a:r>
          </a:p>
        </p:txBody>
      </p:sp>
      <p:pic>
        <p:nvPicPr>
          <p:cNvPr id="12" name="Picture 11">
            <a:extLst>
              <a:ext uri="{FF2B5EF4-FFF2-40B4-BE49-F238E27FC236}">
                <a16:creationId xmlns:a16="http://schemas.microsoft.com/office/drawing/2014/main" id="{3A986D35-B1D4-4A8F-A9AA-D15FD20E2D9E}"/>
              </a:ext>
            </a:extLst>
          </p:cNvPr>
          <p:cNvPicPr/>
          <p:nvPr/>
        </p:nvPicPr>
        <p:blipFill>
          <a:blip r:embed="rId6"/>
          <a:stretch>
            <a:fillRect/>
          </a:stretch>
        </p:blipFill>
        <p:spPr>
          <a:xfrm>
            <a:off x="1749996" y="5892142"/>
            <a:ext cx="8232204" cy="1461158"/>
          </a:xfrm>
          <a:prstGeom prst="rect">
            <a:avLst/>
          </a:prstGeom>
        </p:spPr>
      </p:pic>
      <p:pic>
        <p:nvPicPr>
          <p:cNvPr id="13" name="Picture 12">
            <a:extLst>
              <a:ext uri="{FF2B5EF4-FFF2-40B4-BE49-F238E27FC236}">
                <a16:creationId xmlns:a16="http://schemas.microsoft.com/office/drawing/2014/main" id="{FCF6A693-0966-4C92-9766-B34EFEF50A68}"/>
              </a:ext>
            </a:extLst>
          </p:cNvPr>
          <p:cNvPicPr/>
          <p:nvPr/>
        </p:nvPicPr>
        <p:blipFill>
          <a:blip r:embed="rId7"/>
          <a:stretch>
            <a:fillRect/>
          </a:stretch>
        </p:blipFill>
        <p:spPr>
          <a:xfrm>
            <a:off x="9982200" y="5854042"/>
            <a:ext cx="7162800" cy="2794658"/>
          </a:xfrm>
          <a:prstGeom prst="rect">
            <a:avLst/>
          </a:prstGeom>
        </p:spPr>
      </p:pic>
    </p:spTree>
    <p:extLst>
      <p:ext uri="{BB962C8B-B14F-4D97-AF65-F5344CB8AC3E}">
        <p14:creationId xmlns:p14="http://schemas.microsoft.com/office/powerpoint/2010/main" val="2308023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sp>
        <p:nvSpPr>
          <p:cNvPr id="5" name="TextBox 5"/>
          <p:cNvSpPr txBox="1"/>
          <p:nvPr/>
        </p:nvSpPr>
        <p:spPr>
          <a:xfrm>
            <a:off x="4191000" y="1364024"/>
            <a:ext cx="10287000" cy="804451"/>
          </a:xfrm>
          <a:prstGeom prst="rect">
            <a:avLst/>
          </a:prstGeom>
        </p:spPr>
        <p:txBody>
          <a:bodyPr wrap="square" lIns="0" tIns="0" rIns="0" bIns="0" rtlCol="0" anchor="t">
            <a:spAutoFit/>
          </a:bodyPr>
          <a:lstStyle/>
          <a:p>
            <a:pPr algn="ctr">
              <a:lnSpc>
                <a:spcPts val="5940"/>
              </a:lnSpc>
            </a:pPr>
            <a:r>
              <a:rPr lang="en-US" sz="6600" dirty="0">
                <a:latin typeface="Poppins Bold"/>
              </a:rPr>
              <a:t>IMPLEMENTASI </a:t>
            </a:r>
            <a:r>
              <a:rPr lang="en-US" sz="6600" dirty="0">
                <a:solidFill>
                  <a:schemeClr val="accent1"/>
                </a:solidFill>
                <a:latin typeface="Poppins Bold"/>
              </a:rPr>
              <a:t>WEB</a:t>
            </a:r>
          </a:p>
        </p:txBody>
      </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1" name="Picture 10">
            <a:extLst>
              <a:ext uri="{FF2B5EF4-FFF2-40B4-BE49-F238E27FC236}">
                <a16:creationId xmlns:a16="http://schemas.microsoft.com/office/drawing/2014/main" id="{0977EA52-3B85-4858-8E34-74A0EBE4FA6C}"/>
              </a:ext>
            </a:extLst>
          </p:cNvPr>
          <p:cNvPicPr/>
          <p:nvPr/>
        </p:nvPicPr>
        <p:blipFill>
          <a:blip r:embed="rId6"/>
          <a:stretch>
            <a:fillRect/>
          </a:stretch>
        </p:blipFill>
        <p:spPr>
          <a:xfrm>
            <a:off x="2381250" y="3695700"/>
            <a:ext cx="13525500" cy="5181600"/>
          </a:xfrm>
          <a:prstGeom prst="rect">
            <a:avLst/>
          </a:prstGeom>
        </p:spPr>
      </p:pic>
      <p:sp>
        <p:nvSpPr>
          <p:cNvPr id="14" name="TextBox 24">
            <a:extLst>
              <a:ext uri="{FF2B5EF4-FFF2-40B4-BE49-F238E27FC236}">
                <a16:creationId xmlns:a16="http://schemas.microsoft.com/office/drawing/2014/main" id="{5C256702-07A6-406A-B497-AE395F253ACA}"/>
              </a:ext>
            </a:extLst>
          </p:cNvPr>
          <p:cNvSpPr txBox="1"/>
          <p:nvPr/>
        </p:nvSpPr>
        <p:spPr>
          <a:xfrm>
            <a:off x="2381250" y="2998383"/>
            <a:ext cx="4307044" cy="337400"/>
          </a:xfrm>
          <a:prstGeom prst="rect">
            <a:avLst/>
          </a:prstGeom>
        </p:spPr>
        <p:txBody>
          <a:bodyPr wrap="square" lIns="0" tIns="0" rIns="0" bIns="0" rtlCol="0" anchor="t">
            <a:spAutoFit/>
          </a:bodyPr>
          <a:lstStyle/>
          <a:p>
            <a:pPr>
              <a:lnSpc>
                <a:spcPts val="2499"/>
              </a:lnSpc>
            </a:pPr>
            <a:r>
              <a:rPr lang="en-US" sz="2700" dirty="0">
                <a:highlight>
                  <a:srgbClr val="FFFF00"/>
                </a:highlight>
                <a:latin typeface="Poppins Bold"/>
              </a:rPr>
              <a:t>Halaman Input</a:t>
            </a:r>
          </a:p>
        </p:txBody>
      </p:sp>
    </p:spTree>
    <p:extLst>
      <p:ext uri="{BB962C8B-B14F-4D97-AF65-F5344CB8AC3E}">
        <p14:creationId xmlns:p14="http://schemas.microsoft.com/office/powerpoint/2010/main" val="142761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sp>
        <p:nvSpPr>
          <p:cNvPr id="5" name="TextBox 5"/>
          <p:cNvSpPr txBox="1"/>
          <p:nvPr/>
        </p:nvSpPr>
        <p:spPr>
          <a:xfrm>
            <a:off x="4191000" y="1364024"/>
            <a:ext cx="10287000" cy="804451"/>
          </a:xfrm>
          <a:prstGeom prst="rect">
            <a:avLst/>
          </a:prstGeom>
        </p:spPr>
        <p:txBody>
          <a:bodyPr wrap="square" lIns="0" tIns="0" rIns="0" bIns="0" rtlCol="0" anchor="t">
            <a:spAutoFit/>
          </a:bodyPr>
          <a:lstStyle/>
          <a:p>
            <a:pPr algn="ctr">
              <a:lnSpc>
                <a:spcPts val="5940"/>
              </a:lnSpc>
            </a:pPr>
            <a:r>
              <a:rPr lang="en-US" sz="6600" dirty="0">
                <a:latin typeface="Poppins Bold"/>
              </a:rPr>
              <a:t>IMPLEMENTASI </a:t>
            </a:r>
            <a:r>
              <a:rPr lang="en-US" sz="6600" dirty="0">
                <a:solidFill>
                  <a:schemeClr val="accent1"/>
                </a:solidFill>
                <a:latin typeface="Poppins Bold"/>
              </a:rPr>
              <a:t>WEB</a:t>
            </a:r>
          </a:p>
        </p:txBody>
      </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24">
            <a:extLst>
              <a:ext uri="{FF2B5EF4-FFF2-40B4-BE49-F238E27FC236}">
                <a16:creationId xmlns:a16="http://schemas.microsoft.com/office/drawing/2014/main" id="{5C256702-07A6-406A-B497-AE395F253ACA}"/>
              </a:ext>
            </a:extLst>
          </p:cNvPr>
          <p:cNvSpPr txBox="1"/>
          <p:nvPr/>
        </p:nvSpPr>
        <p:spPr>
          <a:xfrm>
            <a:off x="1143000" y="2400300"/>
            <a:ext cx="4307044" cy="337400"/>
          </a:xfrm>
          <a:prstGeom prst="rect">
            <a:avLst/>
          </a:prstGeom>
        </p:spPr>
        <p:txBody>
          <a:bodyPr wrap="square" lIns="0" tIns="0" rIns="0" bIns="0" rtlCol="0" anchor="t">
            <a:spAutoFit/>
          </a:bodyPr>
          <a:lstStyle/>
          <a:p>
            <a:pPr>
              <a:lnSpc>
                <a:spcPts val="2499"/>
              </a:lnSpc>
            </a:pPr>
            <a:r>
              <a:rPr lang="en-US" sz="2700" dirty="0">
                <a:highlight>
                  <a:srgbClr val="FFFF00"/>
                </a:highlight>
                <a:latin typeface="Poppins Bold"/>
              </a:rPr>
              <a:t>Halaman Hasil</a:t>
            </a:r>
          </a:p>
        </p:txBody>
      </p:sp>
      <p:pic>
        <p:nvPicPr>
          <p:cNvPr id="7" name="Picture 6">
            <a:extLst>
              <a:ext uri="{FF2B5EF4-FFF2-40B4-BE49-F238E27FC236}">
                <a16:creationId xmlns:a16="http://schemas.microsoft.com/office/drawing/2014/main" id="{CC6881B3-6DA2-46FF-8B30-8EE08D79980F}"/>
              </a:ext>
            </a:extLst>
          </p:cNvPr>
          <p:cNvPicPr/>
          <p:nvPr/>
        </p:nvPicPr>
        <p:blipFill>
          <a:blip r:embed="rId6"/>
          <a:stretch>
            <a:fillRect/>
          </a:stretch>
        </p:blipFill>
        <p:spPr>
          <a:xfrm>
            <a:off x="4009171" y="2168475"/>
            <a:ext cx="12914156" cy="7928024"/>
          </a:xfrm>
          <a:prstGeom prst="rect">
            <a:avLst/>
          </a:prstGeom>
        </p:spPr>
      </p:pic>
    </p:spTree>
    <p:extLst>
      <p:ext uri="{BB962C8B-B14F-4D97-AF65-F5344CB8AC3E}">
        <p14:creationId xmlns:p14="http://schemas.microsoft.com/office/powerpoint/2010/main" val="3161197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sp>
        <p:nvSpPr>
          <p:cNvPr id="5" name="TextBox 5"/>
          <p:cNvSpPr txBox="1"/>
          <p:nvPr/>
        </p:nvSpPr>
        <p:spPr>
          <a:xfrm>
            <a:off x="4191000" y="1364024"/>
            <a:ext cx="10287000" cy="804451"/>
          </a:xfrm>
          <a:prstGeom prst="rect">
            <a:avLst/>
          </a:prstGeom>
        </p:spPr>
        <p:txBody>
          <a:bodyPr wrap="square" lIns="0" tIns="0" rIns="0" bIns="0" rtlCol="0" anchor="t">
            <a:spAutoFit/>
          </a:bodyPr>
          <a:lstStyle/>
          <a:p>
            <a:pPr algn="ctr">
              <a:lnSpc>
                <a:spcPts val="5940"/>
              </a:lnSpc>
            </a:pPr>
            <a:r>
              <a:rPr lang="en-US" sz="6600" dirty="0">
                <a:latin typeface="Poppins Bold"/>
              </a:rPr>
              <a:t>HASIL </a:t>
            </a:r>
            <a:r>
              <a:rPr lang="en-US" sz="6600" dirty="0">
                <a:solidFill>
                  <a:schemeClr val="accent1"/>
                </a:solidFill>
                <a:latin typeface="Poppins Bold"/>
              </a:rPr>
              <a:t>DAN</a:t>
            </a:r>
            <a:r>
              <a:rPr lang="en-US" sz="6600" dirty="0">
                <a:latin typeface="Poppins Bold"/>
              </a:rPr>
              <a:t> ANALISIS</a:t>
            </a:r>
            <a:endParaRPr lang="en-US" sz="6600" dirty="0">
              <a:solidFill>
                <a:schemeClr val="accent1"/>
              </a:solidFill>
              <a:latin typeface="Poppins Bold"/>
            </a:endParaRPr>
          </a:p>
        </p:txBody>
      </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Rectangle 2">
            <a:extLst>
              <a:ext uri="{FF2B5EF4-FFF2-40B4-BE49-F238E27FC236}">
                <a16:creationId xmlns:a16="http://schemas.microsoft.com/office/drawing/2014/main" id="{9B428F2C-9BD5-4005-B015-E3A2BD160773}"/>
              </a:ext>
            </a:extLst>
          </p:cNvPr>
          <p:cNvSpPr/>
          <p:nvPr/>
        </p:nvSpPr>
        <p:spPr>
          <a:xfrm>
            <a:off x="952500" y="2876832"/>
            <a:ext cx="16383000" cy="6781344"/>
          </a:xfrm>
          <a:prstGeom prst="rect">
            <a:avLst/>
          </a:prstGeom>
        </p:spPr>
        <p:txBody>
          <a:bodyPr wrap="square">
            <a:spAutoFit/>
          </a:bodyPr>
          <a:lstStyle/>
          <a:p>
            <a:pPr algn="just">
              <a:lnSpc>
                <a:spcPct val="150000"/>
              </a:lnSpc>
              <a:spcAft>
                <a:spcPts val="800"/>
              </a:spcAft>
            </a:pPr>
            <a:r>
              <a:rPr lang="en-ID" sz="24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Analisis hasil yang didapatkan yaitu:</a:t>
            </a:r>
            <a:endParaRPr lang="en-ID"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lvl="0" indent="-342900" algn="just">
              <a:lnSpc>
                <a:spcPct val="150000"/>
              </a:lnSpc>
              <a:spcAft>
                <a:spcPts val="800"/>
              </a:spcAft>
              <a:buFont typeface="+mj-lt"/>
              <a:buAutoNum type="arabicParenR"/>
            </a:pPr>
            <a:r>
              <a:rPr lang="en-ID" sz="24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Persentase penerimaan aplikasi SIPUTRI sebesar 75% diperoleh dari rata-rata persentase setiap variabel berdasarkan data responden. Faktor yang mempengaruhi persentase ini adalah skor responden yang sering muncul, yaitu 4. Untuk mencapai persentase penerimaan yang tinggi, penting untuk memastikan data yang dikumpulkan menunjukkan skor nilai pada setiap pertanyaan tidak kurang dari 3.</a:t>
            </a:r>
          </a:p>
          <a:p>
            <a:pPr marL="342900" lvl="0" indent="-342900" algn="just">
              <a:lnSpc>
                <a:spcPct val="150000"/>
              </a:lnSpc>
              <a:spcAft>
                <a:spcPts val="800"/>
              </a:spcAft>
              <a:buFont typeface="+mj-lt"/>
              <a:buAutoNum type="arabicParenR"/>
            </a:pPr>
            <a:r>
              <a:rPr lang="en-ID" sz="24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Analisis Hipotesis </a:t>
            </a:r>
            <a:endParaRPr lang="en-ID"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800100" lvl="1" indent="-342900" algn="just">
              <a:lnSpc>
                <a:spcPct val="150000"/>
              </a:lnSpc>
              <a:buFont typeface="+mj-lt"/>
              <a:buAutoNum type="alphaLcParenR"/>
            </a:pPr>
            <a:r>
              <a:rPr lang="en-ID" sz="24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H1	: ditolak</a:t>
            </a:r>
            <a:endParaRPr lang="en-ID"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800100" lvl="1" indent="-342900" algn="just">
              <a:lnSpc>
                <a:spcPct val="150000"/>
              </a:lnSpc>
              <a:buFont typeface="+mj-lt"/>
              <a:buAutoNum type="alphaLcParenR"/>
            </a:pPr>
            <a:r>
              <a:rPr lang="en-ID" sz="24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H2	: </a:t>
            </a:r>
            <a:r>
              <a:rPr lang="en-ID" sz="2400" dirty="0">
                <a:latin typeface="Microsoft Sans Serif" panose="020B0604020202020204" pitchFamily="34" charset="0"/>
                <a:ea typeface="Microsoft Sans Serif" panose="020B0604020202020204" pitchFamily="34" charset="0"/>
                <a:cs typeface="Microsoft Sans Serif" panose="020B0604020202020204" pitchFamily="34" charset="0"/>
              </a:rPr>
              <a:t>ditolak </a:t>
            </a:r>
          </a:p>
          <a:p>
            <a:pPr marL="800100" lvl="1" indent="-342900" algn="just">
              <a:lnSpc>
                <a:spcPct val="150000"/>
              </a:lnSpc>
              <a:buFont typeface="+mj-lt"/>
              <a:buAutoNum type="alphaLcParenR"/>
            </a:pPr>
            <a:r>
              <a:rPr lang="en-ID" sz="24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H3	: diterima</a:t>
            </a:r>
            <a:endParaRPr lang="en-ID"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800100" lvl="1" indent="-342900" algn="just">
              <a:lnSpc>
                <a:spcPct val="150000"/>
              </a:lnSpc>
              <a:spcAft>
                <a:spcPts val="800"/>
              </a:spcAft>
              <a:buFont typeface="+mj-lt"/>
              <a:buAutoNum type="alphaLcParenR"/>
            </a:pPr>
            <a:r>
              <a:rPr lang="en-ID" sz="24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H4	: diterima</a:t>
            </a:r>
            <a:endParaRPr lang="en-ID"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br>
              <a:rPr lang="en-ID" sz="24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br>
            <a:endParaRPr lang="en-ID"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127859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3"/>
            <a:stretch>
              <a:fillRect/>
            </a:stretch>
          </a:blipFill>
        </p:spPr>
      </p:sp>
      <p:sp>
        <p:nvSpPr>
          <p:cNvPr id="5" name="TextBox 5"/>
          <p:cNvSpPr txBox="1"/>
          <p:nvPr/>
        </p:nvSpPr>
        <p:spPr>
          <a:xfrm>
            <a:off x="4191000" y="1364024"/>
            <a:ext cx="10287000" cy="804451"/>
          </a:xfrm>
          <a:prstGeom prst="rect">
            <a:avLst/>
          </a:prstGeom>
        </p:spPr>
        <p:txBody>
          <a:bodyPr wrap="square" lIns="0" tIns="0" rIns="0" bIns="0" rtlCol="0" anchor="t">
            <a:spAutoFit/>
          </a:bodyPr>
          <a:lstStyle/>
          <a:p>
            <a:pPr algn="ctr">
              <a:lnSpc>
                <a:spcPts val="5940"/>
              </a:lnSpc>
            </a:pPr>
            <a:r>
              <a:rPr lang="en-US" sz="6600" dirty="0">
                <a:latin typeface="Poppins Bold"/>
              </a:rPr>
              <a:t>KESIMPULAN</a:t>
            </a:r>
            <a:endParaRPr lang="en-US" sz="6600" dirty="0">
              <a:solidFill>
                <a:schemeClr val="accent1"/>
              </a:solidFill>
              <a:latin typeface="Poppins Bold"/>
            </a:endParaRPr>
          </a:p>
        </p:txBody>
      </p:sp>
      <p:sp>
        <p:nvSpPr>
          <p:cNvPr id="6" name="Freeform 6"/>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Rectangle 3">
            <a:extLst>
              <a:ext uri="{FF2B5EF4-FFF2-40B4-BE49-F238E27FC236}">
                <a16:creationId xmlns:a16="http://schemas.microsoft.com/office/drawing/2014/main" id="{9D9172B0-E27E-43E0-940D-8453767B0F63}"/>
              </a:ext>
            </a:extLst>
          </p:cNvPr>
          <p:cNvSpPr/>
          <p:nvPr/>
        </p:nvSpPr>
        <p:spPr>
          <a:xfrm>
            <a:off x="1219200" y="2635987"/>
            <a:ext cx="15849600" cy="5790239"/>
          </a:xfrm>
          <a:prstGeom prst="rect">
            <a:avLst/>
          </a:prstGeom>
        </p:spPr>
        <p:txBody>
          <a:bodyPr wrap="square">
            <a:spAutoFit/>
          </a:bodyPr>
          <a:lstStyle/>
          <a:p>
            <a:pPr marL="342900" lvl="0" indent="-342900" algn="just">
              <a:lnSpc>
                <a:spcPct val="150000"/>
              </a:lnSpc>
              <a:spcAft>
                <a:spcPts val="0"/>
              </a:spcAft>
              <a:buFont typeface="+mj-lt"/>
              <a:buAutoNum type="arabicParenR"/>
            </a:pPr>
            <a:r>
              <a:rPr lang="en-ID" sz="25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Implementasi metode UTAUT dalam menganalisis penerimaan SIPUTRI adalah setiap pertanyaan pada kuesioner yang disebarkan kepada responden memuat variabel-variabel dari UTAUT yang meliputi performance expectancy (x1), effort expectancy (x2), social influence (x3), facilitating conditions (x4) dan use behaviour (y). Rangkaian pengujian </a:t>
            </a:r>
            <a:r>
              <a:rPr lang="en-ID" sz="2500" dirty="0" err="1">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diimplementasikan</a:t>
            </a:r>
            <a:r>
              <a:rPr lang="en-ID" sz="25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 ke dalam bahasa pemrograman dan ditampilkan ke web.</a:t>
            </a:r>
          </a:p>
          <a:p>
            <a:pPr marL="342900" lvl="0" indent="-342900" algn="just">
              <a:lnSpc>
                <a:spcPct val="150000"/>
              </a:lnSpc>
              <a:spcAft>
                <a:spcPts val="0"/>
              </a:spcAft>
              <a:buFont typeface="+mj-lt"/>
              <a:buAutoNum type="arabicParenR"/>
            </a:pPr>
            <a:r>
              <a:rPr lang="en-ID" sz="25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Hasil analisis tingkat penerimaan terhadap SIPUTRI di kalangan mahasiswa adalah persentase penerimaan SIPUTRI yang didapatkan yaitu sebesar 75%. Tingkat penerimaan berdasarkan hasil persentase yang didapatkan menunjukkan bahwa penerimaan aplikasi SIPUTRI berada pada kategori “Sedang”. Berdasarkan nilai kategori tersebut aplikasi SIPUTRI masih kurang diterima di kalangan mahasiswa. Faktor yang mempengaruhi aplikasi kurang diterima karena </a:t>
            </a:r>
            <a:r>
              <a:rPr lang="sv-SE" sz="25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uji hipotesis yang menyatakan bahwa H1 dan H2 ditolak.</a:t>
            </a:r>
            <a:endParaRPr lang="en-ID" sz="25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496764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0832" y="-1235867"/>
            <a:ext cx="12758735" cy="1275873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DED"/>
            </a:solidFill>
          </p:spPr>
        </p:sp>
        <p:sp>
          <p:nvSpPr>
            <p:cNvPr id="4" name="TextBox 4"/>
            <p:cNvSpPr txBox="1"/>
            <p:nvPr/>
          </p:nvSpPr>
          <p:spPr>
            <a:xfrm>
              <a:off x="76200" y="95250"/>
              <a:ext cx="660400" cy="641350"/>
            </a:xfrm>
            <a:prstGeom prst="rect">
              <a:avLst/>
            </a:prstGeom>
          </p:spPr>
          <p:txBody>
            <a:bodyPr lIns="62809" tIns="62809" rIns="62809" bIns="62809" rtlCol="0" anchor="ctr"/>
            <a:lstStyle/>
            <a:p>
              <a:pPr algn="ctr">
                <a:lnSpc>
                  <a:spcPts val="1942"/>
                </a:lnSpc>
              </a:pPr>
              <a:endParaRPr/>
            </a:p>
          </p:txBody>
        </p:sp>
      </p:grpSp>
      <p:grpSp>
        <p:nvGrpSpPr>
          <p:cNvPr id="5" name="Group 5"/>
          <p:cNvGrpSpPr>
            <a:grpSpLocks noChangeAspect="1"/>
          </p:cNvGrpSpPr>
          <p:nvPr/>
        </p:nvGrpSpPr>
        <p:grpSpPr>
          <a:xfrm>
            <a:off x="-4776731" y="-841743"/>
            <a:ext cx="11970534" cy="1197048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r="-59999"/>
              </a:stretch>
            </a:blipFill>
          </p:spPr>
        </p:sp>
      </p:grpSp>
      <p:sp>
        <p:nvSpPr>
          <p:cNvPr id="7" name="Freeform 7"/>
          <p:cNvSpPr/>
          <p:nvPr/>
        </p:nvSpPr>
        <p:spPr>
          <a:xfrm rot="-5400000" flipH="1" flipV="1">
            <a:off x="-2796406" y="3375422"/>
            <a:ext cx="10287000" cy="3536156"/>
          </a:xfrm>
          <a:custGeom>
            <a:avLst/>
            <a:gdLst/>
            <a:ahLst/>
            <a:cxnLst/>
            <a:rect l="l" t="t" r="r" b="b"/>
            <a:pathLst>
              <a:path w="10287000" h="3536156">
                <a:moveTo>
                  <a:pt x="10287000" y="3536156"/>
                </a:moveTo>
                <a:lnTo>
                  <a:pt x="0" y="3536156"/>
                </a:lnTo>
                <a:lnTo>
                  <a:pt x="0" y="0"/>
                </a:lnTo>
                <a:lnTo>
                  <a:pt x="10287000" y="0"/>
                </a:lnTo>
                <a:lnTo>
                  <a:pt x="10287000" y="353615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5400000" flipH="1" flipV="1">
            <a:off x="-3375422" y="3375422"/>
            <a:ext cx="10287000" cy="3536156"/>
          </a:xfrm>
          <a:custGeom>
            <a:avLst/>
            <a:gdLst/>
            <a:ahLst/>
            <a:cxnLst/>
            <a:rect l="l" t="t" r="r" b="b"/>
            <a:pathLst>
              <a:path w="10287000" h="3536156">
                <a:moveTo>
                  <a:pt x="10287000" y="3536156"/>
                </a:moveTo>
                <a:lnTo>
                  <a:pt x="0" y="3536156"/>
                </a:lnTo>
                <a:lnTo>
                  <a:pt x="0" y="0"/>
                </a:lnTo>
                <a:lnTo>
                  <a:pt x="10287000" y="0"/>
                </a:lnTo>
                <a:lnTo>
                  <a:pt x="10287000" y="3536156"/>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9321878" y="2634391"/>
            <a:ext cx="3292796" cy="731001"/>
          </a:xfrm>
          <a:custGeom>
            <a:avLst/>
            <a:gdLst/>
            <a:ahLst/>
            <a:cxnLst/>
            <a:rect l="l" t="t" r="r" b="b"/>
            <a:pathLst>
              <a:path w="3292796" h="731001">
                <a:moveTo>
                  <a:pt x="0" y="0"/>
                </a:moveTo>
                <a:lnTo>
                  <a:pt x="3292796" y="0"/>
                </a:lnTo>
                <a:lnTo>
                  <a:pt x="3292796" y="731001"/>
                </a:lnTo>
                <a:lnTo>
                  <a:pt x="0" y="731001"/>
                </a:lnTo>
                <a:lnTo>
                  <a:pt x="0" y="0"/>
                </a:lnTo>
                <a:close/>
              </a:path>
            </a:pathLst>
          </a:custGeom>
          <a:blipFill>
            <a:blip r:embed="rId9"/>
            <a:stretch>
              <a:fillRect/>
            </a:stretch>
          </a:blipFill>
        </p:spPr>
      </p:sp>
      <p:sp>
        <p:nvSpPr>
          <p:cNvPr id="11" name="TextBox 11"/>
          <p:cNvSpPr txBox="1"/>
          <p:nvPr/>
        </p:nvSpPr>
        <p:spPr>
          <a:xfrm>
            <a:off x="9320427" y="5589771"/>
            <a:ext cx="8261165" cy="1156276"/>
          </a:xfrm>
          <a:prstGeom prst="rect">
            <a:avLst/>
          </a:prstGeom>
        </p:spPr>
        <p:txBody>
          <a:bodyPr lIns="0" tIns="0" rIns="0" bIns="0" rtlCol="0" anchor="t">
            <a:spAutoFit/>
          </a:bodyPr>
          <a:lstStyle/>
          <a:p>
            <a:pPr>
              <a:lnSpc>
                <a:spcPts val="7807"/>
              </a:lnSpc>
            </a:pPr>
            <a:r>
              <a:rPr lang="en-US" sz="8674">
                <a:solidFill>
                  <a:srgbClr val="0173B6"/>
                </a:solidFill>
                <a:latin typeface="Poppins Bold"/>
              </a:rPr>
              <a:t>TERIMAKASIH</a:t>
            </a:r>
          </a:p>
        </p:txBody>
      </p:sp>
      <p:sp>
        <p:nvSpPr>
          <p:cNvPr id="12" name="TextBox 12"/>
          <p:cNvSpPr txBox="1"/>
          <p:nvPr/>
        </p:nvSpPr>
        <p:spPr>
          <a:xfrm>
            <a:off x="9320427" y="4271570"/>
            <a:ext cx="8261165" cy="1156276"/>
          </a:xfrm>
          <a:prstGeom prst="rect">
            <a:avLst/>
          </a:prstGeom>
        </p:spPr>
        <p:txBody>
          <a:bodyPr lIns="0" tIns="0" rIns="0" bIns="0" rtlCol="0" anchor="t">
            <a:spAutoFit/>
          </a:bodyPr>
          <a:lstStyle/>
          <a:p>
            <a:pPr>
              <a:lnSpc>
                <a:spcPts val="7807"/>
              </a:lnSpc>
            </a:pPr>
            <a:r>
              <a:rPr lang="en-US" sz="8674">
                <a:solidFill>
                  <a:srgbClr val="242424"/>
                </a:solidFill>
                <a:latin typeface="Poppins Bold"/>
              </a:rPr>
              <a:t>SEKIAN DAN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9898" y="1367942"/>
            <a:ext cx="13501356" cy="9450949"/>
            <a:chOff x="0" y="0"/>
            <a:chExt cx="18001808" cy="12601266"/>
          </a:xfrm>
        </p:grpSpPr>
        <p:sp>
          <p:nvSpPr>
            <p:cNvPr id="3" name="Freeform 3"/>
            <p:cNvSpPr/>
            <p:nvPr/>
          </p:nvSpPr>
          <p:spPr>
            <a:xfrm>
              <a:off x="0" y="0"/>
              <a:ext cx="18001808" cy="12601266"/>
            </a:xfrm>
            <a:custGeom>
              <a:avLst/>
              <a:gdLst/>
              <a:ahLst/>
              <a:cxnLst/>
              <a:rect l="l" t="t" r="r" b="b"/>
              <a:pathLst>
                <a:path w="18001808" h="12601266">
                  <a:moveTo>
                    <a:pt x="0" y="0"/>
                  </a:moveTo>
                  <a:lnTo>
                    <a:pt x="18001808" y="0"/>
                  </a:lnTo>
                  <a:lnTo>
                    <a:pt x="18001808" y="12601266"/>
                  </a:lnTo>
                  <a:lnTo>
                    <a:pt x="0" y="12601266"/>
                  </a:lnTo>
                  <a:lnTo>
                    <a:pt x="0" y="0"/>
                  </a:lnTo>
                  <a:close/>
                </a:path>
              </a:pathLst>
            </a:custGeom>
            <a:blipFill>
              <a:blip r:embed="rId2"/>
              <a:stretch>
                <a:fillRect/>
              </a:stretch>
            </a:blipFill>
          </p:spPr>
        </p:sp>
      </p:grpSp>
      <p:sp>
        <p:nvSpPr>
          <p:cNvPr id="4" name="Freeform 4"/>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5"/>
            <a:stretch>
              <a:fillRect/>
            </a:stretch>
          </a:blipFill>
        </p:spPr>
      </p:sp>
      <p:sp>
        <p:nvSpPr>
          <p:cNvPr id="6" name="TextBox 6"/>
          <p:cNvSpPr txBox="1"/>
          <p:nvPr/>
        </p:nvSpPr>
        <p:spPr>
          <a:xfrm>
            <a:off x="7798508" y="7599253"/>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2</a:t>
            </a:r>
          </a:p>
        </p:txBody>
      </p:sp>
      <p:sp>
        <p:nvSpPr>
          <p:cNvPr id="7" name="Freeform 7"/>
          <p:cNvSpPr/>
          <p:nvPr/>
        </p:nvSpPr>
        <p:spPr>
          <a:xfrm>
            <a:off x="7048151" y="3723530"/>
            <a:ext cx="8326615" cy="1457158"/>
          </a:xfrm>
          <a:custGeom>
            <a:avLst/>
            <a:gdLst/>
            <a:ahLst/>
            <a:cxnLst/>
            <a:rect l="l" t="t" r="r" b="b"/>
            <a:pathLst>
              <a:path w="8326615" h="1457158">
                <a:moveTo>
                  <a:pt x="0" y="0"/>
                </a:moveTo>
                <a:lnTo>
                  <a:pt x="8326615" y="0"/>
                </a:lnTo>
                <a:lnTo>
                  <a:pt x="8326615" y="1457158"/>
                </a:lnTo>
                <a:lnTo>
                  <a:pt x="0" y="1457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048151" y="5399763"/>
            <a:ext cx="8326615" cy="1457158"/>
          </a:xfrm>
          <a:custGeom>
            <a:avLst/>
            <a:gdLst/>
            <a:ahLst/>
            <a:cxnLst/>
            <a:rect l="l" t="t" r="r" b="b"/>
            <a:pathLst>
              <a:path w="8326615" h="1457158">
                <a:moveTo>
                  <a:pt x="0" y="0"/>
                </a:moveTo>
                <a:lnTo>
                  <a:pt x="8326615" y="0"/>
                </a:lnTo>
                <a:lnTo>
                  <a:pt x="8326615" y="1457157"/>
                </a:lnTo>
                <a:lnTo>
                  <a:pt x="0" y="14571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7048151" y="7113380"/>
            <a:ext cx="8326615" cy="1457158"/>
          </a:xfrm>
          <a:custGeom>
            <a:avLst/>
            <a:gdLst/>
            <a:ahLst/>
            <a:cxnLst/>
            <a:rect l="l" t="t" r="r" b="b"/>
            <a:pathLst>
              <a:path w="8326615" h="1457158">
                <a:moveTo>
                  <a:pt x="0" y="0"/>
                </a:moveTo>
                <a:lnTo>
                  <a:pt x="8326615" y="0"/>
                </a:lnTo>
                <a:lnTo>
                  <a:pt x="8326615" y="1457158"/>
                </a:lnTo>
                <a:lnTo>
                  <a:pt x="0" y="1457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7798508" y="4209403"/>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1</a:t>
            </a:r>
          </a:p>
        </p:txBody>
      </p:sp>
      <p:sp>
        <p:nvSpPr>
          <p:cNvPr id="11" name="TextBox 11"/>
          <p:cNvSpPr txBox="1"/>
          <p:nvPr/>
        </p:nvSpPr>
        <p:spPr>
          <a:xfrm>
            <a:off x="9324773" y="4086984"/>
            <a:ext cx="5631086" cy="752475"/>
          </a:xfrm>
          <a:prstGeom prst="rect">
            <a:avLst/>
          </a:prstGeom>
        </p:spPr>
        <p:txBody>
          <a:bodyPr lIns="0" tIns="0" rIns="0" bIns="0" rtlCol="0" anchor="t">
            <a:spAutoFit/>
          </a:bodyPr>
          <a:lstStyle/>
          <a:p>
            <a:pPr>
              <a:lnSpc>
                <a:spcPts val="2924"/>
              </a:lnSpc>
            </a:pPr>
            <a:r>
              <a:rPr lang="en-US" sz="2499">
                <a:solidFill>
                  <a:srgbClr val="1E5275"/>
                </a:solidFill>
                <a:latin typeface="Poppins Medium Bold"/>
              </a:rPr>
              <a:t>Peningkatan Indeks Literasi Digital di Indonesia</a:t>
            </a:r>
          </a:p>
        </p:txBody>
      </p:sp>
      <p:sp>
        <p:nvSpPr>
          <p:cNvPr id="12" name="TextBox 12"/>
          <p:cNvSpPr txBox="1"/>
          <p:nvPr/>
        </p:nvSpPr>
        <p:spPr>
          <a:xfrm>
            <a:off x="7798508" y="5885635"/>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2</a:t>
            </a:r>
          </a:p>
        </p:txBody>
      </p:sp>
      <p:sp>
        <p:nvSpPr>
          <p:cNvPr id="13" name="TextBox 13"/>
          <p:cNvSpPr txBox="1"/>
          <p:nvPr/>
        </p:nvSpPr>
        <p:spPr>
          <a:xfrm>
            <a:off x="9324773" y="5753692"/>
            <a:ext cx="5631086" cy="784225"/>
          </a:xfrm>
          <a:prstGeom prst="rect">
            <a:avLst/>
          </a:prstGeom>
        </p:spPr>
        <p:txBody>
          <a:bodyPr lIns="0" tIns="0" rIns="0" bIns="0" rtlCol="0" anchor="t">
            <a:spAutoFit/>
          </a:bodyPr>
          <a:lstStyle/>
          <a:p>
            <a:pPr>
              <a:lnSpc>
                <a:spcPts val="3049"/>
              </a:lnSpc>
            </a:pPr>
            <a:r>
              <a:rPr lang="en-US" sz="2499">
                <a:solidFill>
                  <a:srgbClr val="1E5275"/>
                </a:solidFill>
                <a:latin typeface="Poppins Medium Bold"/>
              </a:rPr>
              <a:t>Sistem Perpustakaan Elektronik (SIPUTRI) POLIJE</a:t>
            </a:r>
          </a:p>
        </p:txBody>
      </p:sp>
      <p:sp>
        <p:nvSpPr>
          <p:cNvPr id="14" name="TextBox 14"/>
          <p:cNvSpPr txBox="1"/>
          <p:nvPr/>
        </p:nvSpPr>
        <p:spPr>
          <a:xfrm>
            <a:off x="7798508" y="7599253"/>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3</a:t>
            </a:r>
          </a:p>
        </p:txBody>
      </p:sp>
      <p:sp>
        <p:nvSpPr>
          <p:cNvPr id="15" name="TextBox 15"/>
          <p:cNvSpPr txBox="1"/>
          <p:nvPr/>
        </p:nvSpPr>
        <p:spPr>
          <a:xfrm>
            <a:off x="9334298" y="7495884"/>
            <a:ext cx="5631086" cy="730250"/>
          </a:xfrm>
          <a:prstGeom prst="rect">
            <a:avLst/>
          </a:prstGeom>
        </p:spPr>
        <p:txBody>
          <a:bodyPr lIns="0" tIns="0" rIns="0" bIns="0" rtlCol="0" anchor="t">
            <a:spAutoFit/>
          </a:bodyPr>
          <a:lstStyle/>
          <a:p>
            <a:pPr>
              <a:lnSpc>
                <a:spcPts val="2799"/>
              </a:lnSpc>
            </a:pPr>
            <a:r>
              <a:rPr lang="en-US" sz="2499">
                <a:solidFill>
                  <a:srgbClr val="1E5275"/>
                </a:solidFill>
                <a:latin typeface="Poppins Medium Bold"/>
              </a:rPr>
              <a:t>Kurangnya Pengguna SIPUTRI POLIJE</a:t>
            </a:r>
          </a:p>
        </p:txBody>
      </p:sp>
      <p:grpSp>
        <p:nvGrpSpPr>
          <p:cNvPr id="16" name="Group 16"/>
          <p:cNvGrpSpPr/>
          <p:nvPr/>
        </p:nvGrpSpPr>
        <p:grpSpPr>
          <a:xfrm>
            <a:off x="5327574" y="1270678"/>
            <a:ext cx="7632851" cy="990600"/>
            <a:chOff x="0" y="0"/>
            <a:chExt cx="10177135" cy="1320800"/>
          </a:xfrm>
        </p:grpSpPr>
        <p:sp>
          <p:nvSpPr>
            <p:cNvPr id="17" name="TextBox 17"/>
            <p:cNvSpPr txBox="1"/>
            <p:nvPr/>
          </p:nvSpPr>
          <p:spPr>
            <a:xfrm>
              <a:off x="3887657" y="123825"/>
              <a:ext cx="6289478" cy="1196975"/>
            </a:xfrm>
            <a:prstGeom prst="rect">
              <a:avLst/>
            </a:prstGeom>
          </p:spPr>
          <p:txBody>
            <a:bodyPr lIns="0" tIns="0" rIns="0" bIns="0" rtlCol="0" anchor="t">
              <a:spAutoFit/>
            </a:bodyPr>
            <a:lstStyle/>
            <a:p>
              <a:pPr>
                <a:lnSpc>
                  <a:spcPts val="5850"/>
                </a:lnSpc>
              </a:pPr>
              <a:r>
                <a:rPr lang="en-US" sz="6500">
                  <a:solidFill>
                    <a:srgbClr val="0173B6"/>
                  </a:solidFill>
                  <a:latin typeface="Poppins Bold"/>
                </a:rPr>
                <a:t>BELAKANG</a:t>
              </a:r>
            </a:p>
          </p:txBody>
        </p:sp>
        <p:sp>
          <p:nvSpPr>
            <p:cNvPr id="18" name="TextBox 18"/>
            <p:cNvSpPr txBox="1"/>
            <p:nvPr/>
          </p:nvSpPr>
          <p:spPr>
            <a:xfrm>
              <a:off x="0" y="123825"/>
              <a:ext cx="3806813" cy="1196975"/>
            </a:xfrm>
            <a:prstGeom prst="rect">
              <a:avLst/>
            </a:prstGeom>
          </p:spPr>
          <p:txBody>
            <a:bodyPr lIns="0" tIns="0" rIns="0" bIns="0" rtlCol="0" anchor="t">
              <a:spAutoFit/>
            </a:bodyPr>
            <a:lstStyle/>
            <a:p>
              <a:pPr>
                <a:lnSpc>
                  <a:spcPts val="5850"/>
                </a:lnSpc>
              </a:pPr>
              <a:r>
                <a:rPr lang="en-US" sz="6500">
                  <a:solidFill>
                    <a:srgbClr val="242424"/>
                  </a:solidFill>
                  <a:latin typeface="Poppins Bold"/>
                </a:rPr>
                <a:t>LATAR</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40228" y="1378493"/>
            <a:ext cx="13501356" cy="9450949"/>
            <a:chOff x="0" y="0"/>
            <a:chExt cx="18001808" cy="12601266"/>
          </a:xfrm>
        </p:grpSpPr>
        <p:sp>
          <p:nvSpPr>
            <p:cNvPr id="3" name="Freeform 3"/>
            <p:cNvSpPr/>
            <p:nvPr/>
          </p:nvSpPr>
          <p:spPr>
            <a:xfrm>
              <a:off x="0" y="0"/>
              <a:ext cx="18001808" cy="12601266"/>
            </a:xfrm>
            <a:custGeom>
              <a:avLst/>
              <a:gdLst/>
              <a:ahLst/>
              <a:cxnLst/>
              <a:rect l="l" t="t" r="r" b="b"/>
              <a:pathLst>
                <a:path w="18001808" h="12601266">
                  <a:moveTo>
                    <a:pt x="0" y="0"/>
                  </a:moveTo>
                  <a:lnTo>
                    <a:pt x="18001808" y="0"/>
                  </a:lnTo>
                  <a:lnTo>
                    <a:pt x="18001808" y="12601266"/>
                  </a:lnTo>
                  <a:lnTo>
                    <a:pt x="0" y="12601266"/>
                  </a:lnTo>
                  <a:lnTo>
                    <a:pt x="0" y="0"/>
                  </a:lnTo>
                  <a:close/>
                </a:path>
              </a:pathLst>
            </a:custGeom>
            <a:blipFill>
              <a:blip r:embed="rId2"/>
              <a:stretch>
                <a:fillRect/>
              </a:stretch>
            </a:blipFill>
          </p:spPr>
        </p:sp>
      </p:grpSp>
      <p:sp>
        <p:nvSpPr>
          <p:cNvPr id="4" name="Freeform 4"/>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5"/>
            <a:stretch>
              <a:fillRect/>
            </a:stretch>
          </a:blipFill>
        </p:spPr>
      </p:sp>
      <p:sp>
        <p:nvSpPr>
          <p:cNvPr id="6" name="TextBox 6"/>
          <p:cNvSpPr txBox="1"/>
          <p:nvPr/>
        </p:nvSpPr>
        <p:spPr>
          <a:xfrm>
            <a:off x="3775858" y="7599253"/>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2</a:t>
            </a:r>
          </a:p>
        </p:txBody>
      </p:sp>
      <p:sp>
        <p:nvSpPr>
          <p:cNvPr id="7" name="Freeform 7"/>
          <p:cNvSpPr/>
          <p:nvPr/>
        </p:nvSpPr>
        <p:spPr>
          <a:xfrm>
            <a:off x="1028700" y="3979962"/>
            <a:ext cx="8326615" cy="1457158"/>
          </a:xfrm>
          <a:custGeom>
            <a:avLst/>
            <a:gdLst/>
            <a:ahLst/>
            <a:cxnLst/>
            <a:rect l="l" t="t" r="r" b="b"/>
            <a:pathLst>
              <a:path w="8326615" h="1457158">
                <a:moveTo>
                  <a:pt x="0" y="0"/>
                </a:moveTo>
                <a:lnTo>
                  <a:pt x="8326615" y="0"/>
                </a:lnTo>
                <a:lnTo>
                  <a:pt x="8326615" y="1457158"/>
                </a:lnTo>
                <a:lnTo>
                  <a:pt x="0" y="1457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28700" y="5656195"/>
            <a:ext cx="8326615" cy="1457158"/>
          </a:xfrm>
          <a:custGeom>
            <a:avLst/>
            <a:gdLst/>
            <a:ahLst/>
            <a:cxnLst/>
            <a:rect l="l" t="t" r="r" b="b"/>
            <a:pathLst>
              <a:path w="8326615" h="1457158">
                <a:moveTo>
                  <a:pt x="0" y="0"/>
                </a:moveTo>
                <a:lnTo>
                  <a:pt x="8326615" y="0"/>
                </a:lnTo>
                <a:lnTo>
                  <a:pt x="8326615" y="1457157"/>
                </a:lnTo>
                <a:lnTo>
                  <a:pt x="0" y="14571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028700" y="7369812"/>
            <a:ext cx="8326615" cy="1457158"/>
          </a:xfrm>
          <a:custGeom>
            <a:avLst/>
            <a:gdLst/>
            <a:ahLst/>
            <a:cxnLst/>
            <a:rect l="l" t="t" r="r" b="b"/>
            <a:pathLst>
              <a:path w="8326615" h="1457158">
                <a:moveTo>
                  <a:pt x="0" y="0"/>
                </a:moveTo>
                <a:lnTo>
                  <a:pt x="8326615" y="0"/>
                </a:lnTo>
                <a:lnTo>
                  <a:pt x="8326615" y="1457158"/>
                </a:lnTo>
                <a:lnTo>
                  <a:pt x="0" y="14571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4101864" y="2886553"/>
            <a:ext cx="6241784" cy="6434829"/>
          </a:xfrm>
          <a:custGeom>
            <a:avLst/>
            <a:gdLst/>
            <a:ahLst/>
            <a:cxnLst/>
            <a:rect l="l" t="t" r="r" b="b"/>
            <a:pathLst>
              <a:path w="6241784" h="6434829">
                <a:moveTo>
                  <a:pt x="0" y="0"/>
                </a:moveTo>
                <a:lnTo>
                  <a:pt x="6241784" y="0"/>
                </a:lnTo>
                <a:lnTo>
                  <a:pt x="6241784" y="6434829"/>
                </a:lnTo>
                <a:lnTo>
                  <a:pt x="0" y="64348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1779057" y="4465835"/>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1</a:t>
            </a:r>
          </a:p>
        </p:txBody>
      </p:sp>
      <p:sp>
        <p:nvSpPr>
          <p:cNvPr id="12" name="TextBox 12"/>
          <p:cNvSpPr txBox="1"/>
          <p:nvPr/>
        </p:nvSpPr>
        <p:spPr>
          <a:xfrm>
            <a:off x="3305322" y="4343416"/>
            <a:ext cx="5631086" cy="752475"/>
          </a:xfrm>
          <a:prstGeom prst="rect">
            <a:avLst/>
          </a:prstGeom>
        </p:spPr>
        <p:txBody>
          <a:bodyPr lIns="0" tIns="0" rIns="0" bIns="0" rtlCol="0" anchor="t">
            <a:spAutoFit/>
          </a:bodyPr>
          <a:lstStyle/>
          <a:p>
            <a:pPr>
              <a:lnSpc>
                <a:spcPts val="2924"/>
              </a:lnSpc>
            </a:pPr>
            <a:r>
              <a:rPr lang="en-US" sz="2499">
                <a:solidFill>
                  <a:srgbClr val="1E5275"/>
                </a:solidFill>
                <a:latin typeface="Poppins Medium Bold"/>
              </a:rPr>
              <a:t>Peningkatan Indeks Literasi Digital di Indonesia</a:t>
            </a:r>
          </a:p>
        </p:txBody>
      </p:sp>
      <p:sp>
        <p:nvSpPr>
          <p:cNvPr id="13" name="TextBox 13"/>
          <p:cNvSpPr txBox="1"/>
          <p:nvPr/>
        </p:nvSpPr>
        <p:spPr>
          <a:xfrm>
            <a:off x="1779057" y="6142067"/>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2</a:t>
            </a:r>
          </a:p>
        </p:txBody>
      </p:sp>
      <p:sp>
        <p:nvSpPr>
          <p:cNvPr id="14" name="TextBox 14"/>
          <p:cNvSpPr txBox="1"/>
          <p:nvPr/>
        </p:nvSpPr>
        <p:spPr>
          <a:xfrm>
            <a:off x="3305322" y="6010123"/>
            <a:ext cx="5631086" cy="784225"/>
          </a:xfrm>
          <a:prstGeom prst="rect">
            <a:avLst/>
          </a:prstGeom>
        </p:spPr>
        <p:txBody>
          <a:bodyPr lIns="0" tIns="0" rIns="0" bIns="0" rtlCol="0" anchor="t">
            <a:spAutoFit/>
          </a:bodyPr>
          <a:lstStyle/>
          <a:p>
            <a:pPr>
              <a:lnSpc>
                <a:spcPts val="3049"/>
              </a:lnSpc>
            </a:pPr>
            <a:r>
              <a:rPr lang="en-US" sz="2499">
                <a:solidFill>
                  <a:srgbClr val="1E5275"/>
                </a:solidFill>
                <a:latin typeface="Poppins Medium Bold"/>
              </a:rPr>
              <a:t>Sistem Perpustakaan Elektronik (SIPUTRI) POLIJE</a:t>
            </a:r>
          </a:p>
        </p:txBody>
      </p:sp>
      <p:sp>
        <p:nvSpPr>
          <p:cNvPr id="15" name="TextBox 15"/>
          <p:cNvSpPr txBox="1"/>
          <p:nvPr/>
        </p:nvSpPr>
        <p:spPr>
          <a:xfrm>
            <a:off x="1779057" y="7855685"/>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3</a:t>
            </a:r>
          </a:p>
        </p:txBody>
      </p:sp>
      <p:sp>
        <p:nvSpPr>
          <p:cNvPr id="16" name="TextBox 16"/>
          <p:cNvSpPr txBox="1"/>
          <p:nvPr/>
        </p:nvSpPr>
        <p:spPr>
          <a:xfrm>
            <a:off x="3314847" y="7752316"/>
            <a:ext cx="5631086" cy="730250"/>
          </a:xfrm>
          <a:prstGeom prst="rect">
            <a:avLst/>
          </a:prstGeom>
        </p:spPr>
        <p:txBody>
          <a:bodyPr lIns="0" tIns="0" rIns="0" bIns="0" rtlCol="0" anchor="t">
            <a:spAutoFit/>
          </a:bodyPr>
          <a:lstStyle/>
          <a:p>
            <a:pPr>
              <a:lnSpc>
                <a:spcPts val="2799"/>
              </a:lnSpc>
            </a:pPr>
            <a:r>
              <a:rPr lang="en-US" sz="2499">
                <a:solidFill>
                  <a:srgbClr val="1E5275"/>
                </a:solidFill>
                <a:latin typeface="Poppins Medium Bold"/>
              </a:rPr>
              <a:t>Kurangnya Pengguna SIPUTRI POLIJE</a:t>
            </a:r>
          </a:p>
        </p:txBody>
      </p:sp>
      <p:grpSp>
        <p:nvGrpSpPr>
          <p:cNvPr id="17" name="Group 17"/>
          <p:cNvGrpSpPr/>
          <p:nvPr/>
        </p:nvGrpSpPr>
        <p:grpSpPr>
          <a:xfrm>
            <a:off x="5327574" y="1270678"/>
            <a:ext cx="7632851" cy="990600"/>
            <a:chOff x="0" y="0"/>
            <a:chExt cx="10177135" cy="1320800"/>
          </a:xfrm>
        </p:grpSpPr>
        <p:sp>
          <p:nvSpPr>
            <p:cNvPr id="18" name="TextBox 18"/>
            <p:cNvSpPr txBox="1"/>
            <p:nvPr/>
          </p:nvSpPr>
          <p:spPr>
            <a:xfrm>
              <a:off x="3887657" y="123825"/>
              <a:ext cx="6289478" cy="1196975"/>
            </a:xfrm>
            <a:prstGeom prst="rect">
              <a:avLst/>
            </a:prstGeom>
          </p:spPr>
          <p:txBody>
            <a:bodyPr lIns="0" tIns="0" rIns="0" bIns="0" rtlCol="0" anchor="t">
              <a:spAutoFit/>
            </a:bodyPr>
            <a:lstStyle/>
            <a:p>
              <a:pPr>
                <a:lnSpc>
                  <a:spcPts val="5850"/>
                </a:lnSpc>
              </a:pPr>
              <a:r>
                <a:rPr lang="en-US" sz="6500">
                  <a:solidFill>
                    <a:srgbClr val="0173B6"/>
                  </a:solidFill>
                  <a:latin typeface="Poppins Bold"/>
                </a:rPr>
                <a:t>BELAKANG</a:t>
              </a:r>
            </a:p>
          </p:txBody>
        </p:sp>
        <p:sp>
          <p:nvSpPr>
            <p:cNvPr id="19" name="TextBox 19"/>
            <p:cNvSpPr txBox="1"/>
            <p:nvPr/>
          </p:nvSpPr>
          <p:spPr>
            <a:xfrm>
              <a:off x="0" y="123825"/>
              <a:ext cx="3806813" cy="1196975"/>
            </a:xfrm>
            <a:prstGeom prst="rect">
              <a:avLst/>
            </a:prstGeom>
          </p:spPr>
          <p:txBody>
            <a:bodyPr lIns="0" tIns="0" rIns="0" bIns="0" rtlCol="0" anchor="t">
              <a:spAutoFit/>
            </a:bodyPr>
            <a:lstStyle/>
            <a:p>
              <a:pPr>
                <a:lnSpc>
                  <a:spcPts val="5850"/>
                </a:lnSpc>
              </a:pPr>
              <a:r>
                <a:rPr lang="en-US" sz="6500">
                  <a:solidFill>
                    <a:srgbClr val="242424"/>
                  </a:solidFill>
                  <a:latin typeface="Poppins Bold"/>
                </a:rPr>
                <a:t>LATAR</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4"/>
            <a:stretch>
              <a:fillRect/>
            </a:stretch>
          </a:blipFill>
        </p:spPr>
      </p:sp>
      <p:sp>
        <p:nvSpPr>
          <p:cNvPr id="4" name="Freeform 4"/>
          <p:cNvSpPr/>
          <p:nvPr/>
        </p:nvSpPr>
        <p:spPr>
          <a:xfrm>
            <a:off x="11243556" y="3727159"/>
            <a:ext cx="5192177" cy="4114800"/>
          </a:xfrm>
          <a:custGeom>
            <a:avLst/>
            <a:gdLst/>
            <a:ahLst/>
            <a:cxnLst/>
            <a:rect l="l" t="t" r="r" b="b"/>
            <a:pathLst>
              <a:path w="5192177" h="4114800">
                <a:moveTo>
                  <a:pt x="0" y="0"/>
                </a:moveTo>
                <a:lnTo>
                  <a:pt x="5192177" y="0"/>
                </a:lnTo>
                <a:lnTo>
                  <a:pt x="519217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53580" y="3727159"/>
            <a:ext cx="9032008" cy="1704792"/>
          </a:xfrm>
          <a:custGeom>
            <a:avLst/>
            <a:gdLst/>
            <a:ahLst/>
            <a:cxnLst/>
            <a:rect l="l" t="t" r="r" b="b"/>
            <a:pathLst>
              <a:path w="9032008" h="1704792">
                <a:moveTo>
                  <a:pt x="0" y="0"/>
                </a:moveTo>
                <a:lnTo>
                  <a:pt x="9032009" y="0"/>
                </a:lnTo>
                <a:lnTo>
                  <a:pt x="9032009" y="1704792"/>
                </a:lnTo>
                <a:lnTo>
                  <a:pt x="0" y="17047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53580" y="6975930"/>
            <a:ext cx="9032008" cy="1704792"/>
          </a:xfrm>
          <a:custGeom>
            <a:avLst/>
            <a:gdLst/>
            <a:ahLst/>
            <a:cxnLst/>
            <a:rect l="l" t="t" r="r" b="b"/>
            <a:pathLst>
              <a:path w="9032008" h="1704792">
                <a:moveTo>
                  <a:pt x="0" y="0"/>
                </a:moveTo>
                <a:lnTo>
                  <a:pt x="9032009" y="0"/>
                </a:lnTo>
                <a:lnTo>
                  <a:pt x="9032009" y="1704792"/>
                </a:lnTo>
                <a:lnTo>
                  <a:pt x="0" y="17047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3775858" y="8018353"/>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2</a:t>
            </a:r>
          </a:p>
        </p:txBody>
      </p:sp>
      <p:sp>
        <p:nvSpPr>
          <p:cNvPr id="8" name="TextBox 8"/>
          <p:cNvSpPr txBox="1"/>
          <p:nvPr/>
        </p:nvSpPr>
        <p:spPr>
          <a:xfrm>
            <a:off x="1453580" y="6356647"/>
            <a:ext cx="7364943" cy="533558"/>
          </a:xfrm>
          <a:prstGeom prst="rect">
            <a:avLst/>
          </a:prstGeom>
        </p:spPr>
        <p:txBody>
          <a:bodyPr lIns="0" tIns="0" rIns="0" bIns="0" rtlCol="0" anchor="t">
            <a:spAutoFit/>
          </a:bodyPr>
          <a:lstStyle/>
          <a:p>
            <a:pPr>
              <a:lnSpc>
                <a:spcPts val="3756"/>
              </a:lnSpc>
            </a:pPr>
            <a:r>
              <a:rPr lang="en-US" sz="3756">
                <a:solidFill>
                  <a:srgbClr val="DE2E2D"/>
                </a:solidFill>
                <a:latin typeface="Poppins Bold"/>
              </a:rPr>
              <a:t>Contoh Bentuk Penerimaan</a:t>
            </a:r>
          </a:p>
        </p:txBody>
      </p:sp>
      <p:sp>
        <p:nvSpPr>
          <p:cNvPr id="9" name="TextBox 9"/>
          <p:cNvSpPr txBox="1"/>
          <p:nvPr/>
        </p:nvSpPr>
        <p:spPr>
          <a:xfrm>
            <a:off x="8243317" y="1394503"/>
            <a:ext cx="6499433" cy="866775"/>
          </a:xfrm>
          <a:prstGeom prst="rect">
            <a:avLst/>
          </a:prstGeom>
        </p:spPr>
        <p:txBody>
          <a:bodyPr lIns="0" tIns="0" rIns="0" bIns="0" rtlCol="0" anchor="t">
            <a:spAutoFit/>
          </a:bodyPr>
          <a:lstStyle/>
          <a:p>
            <a:pPr>
              <a:lnSpc>
                <a:spcPts val="5850"/>
              </a:lnSpc>
            </a:pPr>
            <a:r>
              <a:rPr lang="en-US" sz="6500">
                <a:solidFill>
                  <a:srgbClr val="0173B6"/>
                </a:solidFill>
                <a:latin typeface="Poppins Bold"/>
              </a:rPr>
              <a:t>PENERIMAAN?</a:t>
            </a:r>
          </a:p>
        </p:txBody>
      </p:sp>
      <p:sp>
        <p:nvSpPr>
          <p:cNvPr id="10" name="TextBox 10"/>
          <p:cNvSpPr txBox="1"/>
          <p:nvPr/>
        </p:nvSpPr>
        <p:spPr>
          <a:xfrm>
            <a:off x="4720582" y="1394503"/>
            <a:ext cx="3522735" cy="866775"/>
          </a:xfrm>
          <a:prstGeom prst="rect">
            <a:avLst/>
          </a:prstGeom>
        </p:spPr>
        <p:txBody>
          <a:bodyPr lIns="0" tIns="0" rIns="0" bIns="0" rtlCol="0" anchor="t">
            <a:spAutoFit/>
          </a:bodyPr>
          <a:lstStyle/>
          <a:p>
            <a:pPr>
              <a:lnSpc>
                <a:spcPts val="5850"/>
              </a:lnSpc>
            </a:pPr>
            <a:r>
              <a:rPr lang="en-US" sz="6500">
                <a:solidFill>
                  <a:srgbClr val="242424"/>
                </a:solidFill>
                <a:latin typeface="Poppins Bold"/>
              </a:rPr>
              <a:t>APA ITU</a:t>
            </a:r>
          </a:p>
        </p:txBody>
      </p:sp>
      <p:sp>
        <p:nvSpPr>
          <p:cNvPr id="11" name="TextBox 11"/>
          <p:cNvSpPr txBox="1"/>
          <p:nvPr/>
        </p:nvSpPr>
        <p:spPr>
          <a:xfrm>
            <a:off x="3666407" y="3955251"/>
            <a:ext cx="5898480" cy="1229558"/>
          </a:xfrm>
          <a:prstGeom prst="rect">
            <a:avLst/>
          </a:prstGeom>
        </p:spPr>
        <p:txBody>
          <a:bodyPr lIns="0" tIns="0" rIns="0" bIns="0" rtlCol="0" anchor="t">
            <a:spAutoFit/>
          </a:bodyPr>
          <a:lstStyle/>
          <a:p>
            <a:pPr>
              <a:lnSpc>
                <a:spcPts val="3180"/>
              </a:lnSpc>
            </a:pPr>
            <a:r>
              <a:rPr lang="en-US" sz="2718">
                <a:solidFill>
                  <a:srgbClr val="1E5275"/>
                </a:solidFill>
                <a:latin typeface="Poppins Medium Bold"/>
              </a:rPr>
              <a:t>Kesiapan individu untuk menggunakan &amp; menerima teknologi baru</a:t>
            </a:r>
          </a:p>
        </p:txBody>
      </p:sp>
      <p:sp>
        <p:nvSpPr>
          <p:cNvPr id="12" name="TextBox 12"/>
          <p:cNvSpPr txBox="1"/>
          <p:nvPr/>
        </p:nvSpPr>
        <p:spPr>
          <a:xfrm>
            <a:off x="3666407" y="7080613"/>
            <a:ext cx="5631086" cy="1476375"/>
          </a:xfrm>
          <a:prstGeom prst="rect">
            <a:avLst/>
          </a:prstGeom>
        </p:spPr>
        <p:txBody>
          <a:bodyPr lIns="0" tIns="0" rIns="0" bIns="0" rtlCol="0" anchor="t">
            <a:spAutoFit/>
          </a:bodyPr>
          <a:lstStyle/>
          <a:p>
            <a:pPr>
              <a:lnSpc>
                <a:spcPts val="2924"/>
              </a:lnSpc>
            </a:pPr>
            <a:r>
              <a:rPr lang="en-US" sz="2499">
                <a:solidFill>
                  <a:srgbClr val="DE2E2D"/>
                </a:solidFill>
                <a:latin typeface="Poppins Medium Bold"/>
              </a:rPr>
              <a:t>Mahasiswa menggunakan SIPUTRI POLI﻿JE sebagai sarana penulusuran atau peminjaman e-book secara online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2"/>
            <a:stretch>
              <a:fillRect/>
            </a:stretch>
          </a:blipFill>
        </p:spPr>
      </p:sp>
      <p:grpSp>
        <p:nvGrpSpPr>
          <p:cNvPr id="3" name="Group 3"/>
          <p:cNvGrpSpPr/>
          <p:nvPr/>
        </p:nvGrpSpPr>
        <p:grpSpPr>
          <a:xfrm>
            <a:off x="6886197" y="3779709"/>
            <a:ext cx="9126961" cy="4235616"/>
            <a:chOff x="0" y="0"/>
            <a:chExt cx="12169281" cy="5647488"/>
          </a:xfrm>
        </p:grpSpPr>
        <p:grpSp>
          <p:nvGrpSpPr>
            <p:cNvPr id="4" name="Group 4"/>
            <p:cNvGrpSpPr/>
            <p:nvPr/>
          </p:nvGrpSpPr>
          <p:grpSpPr>
            <a:xfrm>
              <a:off x="0" y="126159"/>
              <a:ext cx="2415681" cy="2415681"/>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C8E3"/>
              </a:solidFill>
            </p:spPr>
          </p:sp>
          <p:sp>
            <p:nvSpPr>
              <p:cNvPr id="6" name="TextBox 6"/>
              <p:cNvSpPr txBox="1"/>
              <p:nvPr/>
            </p:nvSpPr>
            <p:spPr>
              <a:xfrm>
                <a:off x="76200" y="104775"/>
                <a:ext cx="660400" cy="631825"/>
              </a:xfrm>
              <a:prstGeom prst="rect">
                <a:avLst/>
              </a:prstGeom>
            </p:spPr>
            <p:txBody>
              <a:bodyPr lIns="54716" tIns="54716" rIns="54716" bIns="54716" rtlCol="0" anchor="ctr"/>
              <a:lstStyle/>
              <a:p>
                <a:pPr algn="ctr">
                  <a:lnSpc>
                    <a:spcPts val="2499"/>
                  </a:lnSpc>
                </a:pPr>
                <a:endParaRPr/>
              </a:p>
            </p:txBody>
          </p:sp>
        </p:grpSp>
        <p:grpSp>
          <p:nvGrpSpPr>
            <p:cNvPr id="7" name="Group 7"/>
            <p:cNvGrpSpPr/>
            <p:nvPr/>
          </p:nvGrpSpPr>
          <p:grpSpPr>
            <a:xfrm>
              <a:off x="0" y="3201135"/>
              <a:ext cx="2415681" cy="241568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C8E3"/>
              </a:solidFill>
            </p:spPr>
          </p:sp>
          <p:sp>
            <p:nvSpPr>
              <p:cNvPr id="9" name="TextBox 9"/>
              <p:cNvSpPr txBox="1"/>
              <p:nvPr/>
            </p:nvSpPr>
            <p:spPr>
              <a:xfrm>
                <a:off x="76200" y="104775"/>
                <a:ext cx="660400" cy="631825"/>
              </a:xfrm>
              <a:prstGeom prst="rect">
                <a:avLst/>
              </a:prstGeom>
            </p:spPr>
            <p:txBody>
              <a:bodyPr lIns="54716" tIns="54716" rIns="54716" bIns="54716" rtlCol="0" anchor="ctr"/>
              <a:lstStyle/>
              <a:p>
                <a:pPr algn="ctr">
                  <a:lnSpc>
                    <a:spcPts val="2499"/>
                  </a:lnSpc>
                </a:pPr>
                <a:endParaRPr/>
              </a:p>
            </p:txBody>
          </p:sp>
        </p:grpSp>
        <p:sp>
          <p:nvSpPr>
            <p:cNvPr id="10" name="TextBox 10"/>
            <p:cNvSpPr txBox="1"/>
            <p:nvPr/>
          </p:nvSpPr>
          <p:spPr>
            <a:xfrm>
              <a:off x="680183" y="778396"/>
              <a:ext cx="1055316" cy="1168357"/>
            </a:xfrm>
            <a:prstGeom prst="rect">
              <a:avLst/>
            </a:prstGeom>
          </p:spPr>
          <p:txBody>
            <a:bodyPr lIns="0" tIns="0" rIns="0" bIns="0" rtlCol="0" anchor="t">
              <a:spAutoFit/>
            </a:bodyPr>
            <a:lstStyle/>
            <a:p>
              <a:pPr algn="ctr">
                <a:lnSpc>
                  <a:spcPts val="6062"/>
                </a:lnSpc>
                <a:spcBef>
                  <a:spcPct val="0"/>
                </a:spcBef>
              </a:pPr>
              <a:r>
                <a:rPr lang="en-US" sz="6062">
                  <a:solidFill>
                    <a:srgbClr val="FFFFFF"/>
                  </a:solidFill>
                  <a:latin typeface="Poppins Bold"/>
                </a:rPr>
                <a:t>1</a:t>
              </a:r>
            </a:p>
          </p:txBody>
        </p:sp>
        <p:sp>
          <p:nvSpPr>
            <p:cNvPr id="11" name="TextBox 11"/>
            <p:cNvSpPr txBox="1"/>
            <p:nvPr/>
          </p:nvSpPr>
          <p:spPr>
            <a:xfrm>
              <a:off x="579822" y="3853372"/>
              <a:ext cx="1256038" cy="1168357"/>
            </a:xfrm>
            <a:prstGeom prst="rect">
              <a:avLst/>
            </a:prstGeom>
          </p:spPr>
          <p:txBody>
            <a:bodyPr lIns="0" tIns="0" rIns="0" bIns="0" rtlCol="0" anchor="t">
              <a:spAutoFit/>
            </a:bodyPr>
            <a:lstStyle/>
            <a:p>
              <a:pPr algn="ctr">
                <a:lnSpc>
                  <a:spcPts val="6062"/>
                </a:lnSpc>
                <a:spcBef>
                  <a:spcPct val="0"/>
                </a:spcBef>
              </a:pPr>
              <a:r>
                <a:rPr lang="en-US" sz="6062">
                  <a:solidFill>
                    <a:srgbClr val="FFFFFF"/>
                  </a:solidFill>
                  <a:latin typeface="Poppins Bold"/>
                </a:rPr>
                <a:t>2</a:t>
              </a:r>
            </a:p>
          </p:txBody>
        </p:sp>
        <p:sp>
          <p:nvSpPr>
            <p:cNvPr id="12" name="Freeform 12"/>
            <p:cNvSpPr/>
            <p:nvPr/>
          </p:nvSpPr>
          <p:spPr>
            <a:xfrm>
              <a:off x="2415681" y="0"/>
              <a:ext cx="9753600" cy="2572512"/>
            </a:xfrm>
            <a:custGeom>
              <a:avLst/>
              <a:gdLst/>
              <a:ahLst/>
              <a:cxnLst/>
              <a:rect l="l" t="t" r="r" b="b"/>
              <a:pathLst>
                <a:path w="9753600" h="2572512">
                  <a:moveTo>
                    <a:pt x="0" y="0"/>
                  </a:moveTo>
                  <a:lnTo>
                    <a:pt x="9753600" y="0"/>
                  </a:lnTo>
                  <a:lnTo>
                    <a:pt x="9753600" y="2572512"/>
                  </a:lnTo>
                  <a:lnTo>
                    <a:pt x="0" y="2572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415681" y="3074976"/>
              <a:ext cx="9753600" cy="2572512"/>
            </a:xfrm>
            <a:custGeom>
              <a:avLst/>
              <a:gdLst/>
              <a:ahLst/>
              <a:cxnLst/>
              <a:rect l="l" t="t" r="r" b="b"/>
              <a:pathLst>
                <a:path w="9753600" h="2572512">
                  <a:moveTo>
                    <a:pt x="0" y="0"/>
                  </a:moveTo>
                  <a:lnTo>
                    <a:pt x="9753600" y="0"/>
                  </a:lnTo>
                  <a:lnTo>
                    <a:pt x="9753600" y="2572512"/>
                  </a:lnTo>
                  <a:lnTo>
                    <a:pt x="0" y="2572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3510531" y="3584069"/>
              <a:ext cx="8525792" cy="1602190"/>
            </a:xfrm>
            <a:prstGeom prst="rect">
              <a:avLst/>
            </a:prstGeom>
          </p:spPr>
          <p:txBody>
            <a:bodyPr lIns="0" tIns="0" rIns="0" bIns="0" rtlCol="0" anchor="t">
              <a:spAutoFit/>
            </a:bodyPr>
            <a:lstStyle/>
            <a:p>
              <a:pPr algn="l">
                <a:lnSpc>
                  <a:spcPts val="3209"/>
                </a:lnSpc>
              </a:pPr>
              <a:r>
                <a:rPr lang="en-US" sz="2450">
                  <a:solidFill>
                    <a:srgbClr val="FFFFFF"/>
                  </a:solidFill>
                  <a:latin typeface="Roboto"/>
                </a:rPr>
                <a:t>Bagaimanakah hasil analisis tingkat penerimaan terhadap SIPUTRI dikalangan mahasiswa?</a:t>
              </a:r>
            </a:p>
          </p:txBody>
        </p:sp>
        <p:sp>
          <p:nvSpPr>
            <p:cNvPr id="15" name="TextBox 15"/>
            <p:cNvSpPr txBox="1"/>
            <p:nvPr/>
          </p:nvSpPr>
          <p:spPr>
            <a:xfrm>
              <a:off x="3510531" y="473578"/>
              <a:ext cx="7563899" cy="1577731"/>
            </a:xfrm>
            <a:prstGeom prst="rect">
              <a:avLst/>
            </a:prstGeom>
          </p:spPr>
          <p:txBody>
            <a:bodyPr lIns="0" tIns="0" rIns="0" bIns="0" rtlCol="0" anchor="t">
              <a:spAutoFit/>
            </a:bodyPr>
            <a:lstStyle/>
            <a:p>
              <a:pPr algn="l">
                <a:lnSpc>
                  <a:spcPts val="3210"/>
                </a:lnSpc>
              </a:pPr>
              <a:r>
                <a:rPr lang="en-US" sz="2450">
                  <a:solidFill>
                    <a:srgbClr val="FFFFFF"/>
                  </a:solidFill>
                  <a:latin typeface="Roboto"/>
                </a:rPr>
                <a:t>Bagaimanakah implementasi metode UTAUT dalam menganalisis penerimaan SIPUTRI?</a:t>
              </a:r>
            </a:p>
          </p:txBody>
        </p:sp>
      </p:grpSp>
      <p:grpSp>
        <p:nvGrpSpPr>
          <p:cNvPr id="16" name="Group 16"/>
          <p:cNvGrpSpPr/>
          <p:nvPr/>
        </p:nvGrpSpPr>
        <p:grpSpPr>
          <a:xfrm>
            <a:off x="-2703142" y="2687813"/>
            <a:ext cx="8800551" cy="8800551"/>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73B6"/>
            </a:solidFill>
          </p:spPr>
        </p:sp>
        <p:sp>
          <p:nvSpPr>
            <p:cNvPr id="18" name="TextBox 18"/>
            <p:cNvSpPr txBox="1"/>
            <p:nvPr/>
          </p:nvSpPr>
          <p:spPr>
            <a:xfrm>
              <a:off x="76200" y="95250"/>
              <a:ext cx="660400" cy="641350"/>
            </a:xfrm>
            <a:prstGeom prst="rect">
              <a:avLst/>
            </a:prstGeom>
          </p:spPr>
          <p:txBody>
            <a:bodyPr lIns="86179" tIns="86179" rIns="86179" bIns="86179" rtlCol="0" anchor="ctr"/>
            <a:lstStyle/>
            <a:p>
              <a:pPr algn="ctr">
                <a:lnSpc>
                  <a:spcPts val="1942"/>
                </a:lnSpc>
              </a:pPr>
              <a:endParaRPr/>
            </a:p>
          </p:txBody>
        </p:sp>
      </p:grpSp>
      <p:grpSp>
        <p:nvGrpSpPr>
          <p:cNvPr id="19" name="Group 19"/>
          <p:cNvGrpSpPr>
            <a:grpSpLocks noChangeAspect="1"/>
          </p:cNvGrpSpPr>
          <p:nvPr/>
        </p:nvGrpSpPr>
        <p:grpSpPr>
          <a:xfrm>
            <a:off x="-2425609" y="2965362"/>
            <a:ext cx="8245485" cy="8245452"/>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702" r="-53955"/>
              </a:stretch>
            </a:blipFill>
          </p:spPr>
        </p:sp>
      </p:grpSp>
      <p:grpSp>
        <p:nvGrpSpPr>
          <p:cNvPr id="21" name="Group 21"/>
          <p:cNvGrpSpPr/>
          <p:nvPr/>
        </p:nvGrpSpPr>
        <p:grpSpPr>
          <a:xfrm>
            <a:off x="5327574" y="1697213"/>
            <a:ext cx="9238630" cy="990600"/>
            <a:chOff x="0" y="0"/>
            <a:chExt cx="12318173" cy="1320800"/>
          </a:xfrm>
        </p:grpSpPr>
        <p:sp>
          <p:nvSpPr>
            <p:cNvPr id="22" name="TextBox 22"/>
            <p:cNvSpPr txBox="1"/>
            <p:nvPr/>
          </p:nvSpPr>
          <p:spPr>
            <a:xfrm>
              <a:off x="6028695" y="123825"/>
              <a:ext cx="6289478" cy="1196975"/>
            </a:xfrm>
            <a:prstGeom prst="rect">
              <a:avLst/>
            </a:prstGeom>
          </p:spPr>
          <p:txBody>
            <a:bodyPr lIns="0" tIns="0" rIns="0" bIns="0" rtlCol="0" anchor="t">
              <a:spAutoFit/>
            </a:bodyPr>
            <a:lstStyle/>
            <a:p>
              <a:pPr>
                <a:lnSpc>
                  <a:spcPts val="5850"/>
                </a:lnSpc>
              </a:pPr>
              <a:r>
                <a:rPr lang="en-US" sz="6500">
                  <a:solidFill>
                    <a:srgbClr val="0173B6"/>
                  </a:solidFill>
                  <a:latin typeface="Poppins Bold"/>
                </a:rPr>
                <a:t>MASALAH</a:t>
              </a:r>
            </a:p>
          </p:txBody>
        </p:sp>
        <p:sp>
          <p:nvSpPr>
            <p:cNvPr id="23" name="TextBox 23"/>
            <p:cNvSpPr txBox="1"/>
            <p:nvPr/>
          </p:nvSpPr>
          <p:spPr>
            <a:xfrm>
              <a:off x="0" y="123825"/>
              <a:ext cx="5814037" cy="1196975"/>
            </a:xfrm>
            <a:prstGeom prst="rect">
              <a:avLst/>
            </a:prstGeom>
          </p:spPr>
          <p:txBody>
            <a:bodyPr lIns="0" tIns="0" rIns="0" bIns="0" rtlCol="0" anchor="t">
              <a:spAutoFit/>
            </a:bodyPr>
            <a:lstStyle/>
            <a:p>
              <a:pPr>
                <a:lnSpc>
                  <a:spcPts val="5850"/>
                </a:lnSpc>
              </a:pPr>
              <a:r>
                <a:rPr lang="en-US" sz="6500">
                  <a:solidFill>
                    <a:srgbClr val="242424"/>
                  </a:solidFill>
                  <a:latin typeface="Poppins Bold"/>
                </a:rPr>
                <a:t>RUMUSAN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14557" y="-991504"/>
            <a:ext cx="9869872" cy="986987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C8E3"/>
            </a:solidFill>
          </p:spPr>
        </p:sp>
        <p:sp>
          <p:nvSpPr>
            <p:cNvPr id="4" name="TextBox 4"/>
            <p:cNvSpPr txBox="1"/>
            <p:nvPr/>
          </p:nvSpPr>
          <p:spPr>
            <a:xfrm>
              <a:off x="76200" y="95250"/>
              <a:ext cx="660400" cy="641350"/>
            </a:xfrm>
            <a:prstGeom prst="rect">
              <a:avLst/>
            </a:prstGeom>
          </p:spPr>
          <p:txBody>
            <a:bodyPr lIns="78933" tIns="78933" rIns="78933" bIns="78933" rtlCol="0" anchor="ctr"/>
            <a:lstStyle/>
            <a:p>
              <a:pPr algn="ctr">
                <a:lnSpc>
                  <a:spcPts val="1942"/>
                </a:lnSpc>
              </a:pPr>
              <a:endParaRPr/>
            </a:p>
          </p:txBody>
        </p:sp>
      </p:grpSp>
      <p:grpSp>
        <p:nvGrpSpPr>
          <p:cNvPr id="5" name="Group 5"/>
          <p:cNvGrpSpPr/>
          <p:nvPr/>
        </p:nvGrpSpPr>
        <p:grpSpPr>
          <a:xfrm>
            <a:off x="10664683" y="-641377"/>
            <a:ext cx="9169619" cy="916961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73B6"/>
            </a:solidFill>
          </p:spPr>
        </p:sp>
        <p:sp>
          <p:nvSpPr>
            <p:cNvPr id="7" name="TextBox 7"/>
            <p:cNvSpPr txBox="1"/>
            <p:nvPr/>
          </p:nvSpPr>
          <p:spPr>
            <a:xfrm>
              <a:off x="76200" y="95250"/>
              <a:ext cx="660400" cy="641350"/>
            </a:xfrm>
            <a:prstGeom prst="rect">
              <a:avLst/>
            </a:prstGeom>
          </p:spPr>
          <p:txBody>
            <a:bodyPr lIns="78933" tIns="78933" rIns="78933" bIns="78933" rtlCol="0" anchor="ctr"/>
            <a:lstStyle/>
            <a:p>
              <a:pPr algn="ctr">
                <a:lnSpc>
                  <a:spcPts val="1942"/>
                </a:lnSpc>
              </a:pPr>
              <a:endParaRPr/>
            </a:p>
          </p:txBody>
        </p:sp>
      </p:grpSp>
      <p:grpSp>
        <p:nvGrpSpPr>
          <p:cNvPr id="8" name="Group 8"/>
          <p:cNvGrpSpPr>
            <a:grpSpLocks noChangeAspect="1"/>
          </p:cNvGrpSpPr>
          <p:nvPr/>
        </p:nvGrpSpPr>
        <p:grpSpPr>
          <a:xfrm>
            <a:off x="10865110" y="-440933"/>
            <a:ext cx="8768765" cy="8768730"/>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sp>
        <p:nvSpPr>
          <p:cNvPr id="10" name="Freeform 10"/>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028700" y="3943432"/>
            <a:ext cx="8326615" cy="1457158"/>
          </a:xfrm>
          <a:custGeom>
            <a:avLst/>
            <a:gdLst/>
            <a:ahLst/>
            <a:cxnLst/>
            <a:rect l="l" t="t" r="r" b="b"/>
            <a:pathLst>
              <a:path w="8326615" h="1457158">
                <a:moveTo>
                  <a:pt x="0" y="0"/>
                </a:moveTo>
                <a:lnTo>
                  <a:pt x="8326615" y="0"/>
                </a:lnTo>
                <a:lnTo>
                  <a:pt x="8326615" y="1457158"/>
                </a:lnTo>
                <a:lnTo>
                  <a:pt x="0" y="14571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028700" y="5691304"/>
            <a:ext cx="8326615" cy="1457158"/>
          </a:xfrm>
          <a:custGeom>
            <a:avLst/>
            <a:gdLst/>
            <a:ahLst/>
            <a:cxnLst/>
            <a:rect l="l" t="t" r="r" b="b"/>
            <a:pathLst>
              <a:path w="8326615" h="1457158">
                <a:moveTo>
                  <a:pt x="0" y="0"/>
                </a:moveTo>
                <a:lnTo>
                  <a:pt x="8326615" y="0"/>
                </a:lnTo>
                <a:lnTo>
                  <a:pt x="8326615" y="1457158"/>
                </a:lnTo>
                <a:lnTo>
                  <a:pt x="0" y="14571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028700" y="7456344"/>
            <a:ext cx="8326615" cy="1457158"/>
          </a:xfrm>
          <a:custGeom>
            <a:avLst/>
            <a:gdLst/>
            <a:ahLst/>
            <a:cxnLst/>
            <a:rect l="l" t="t" r="r" b="b"/>
            <a:pathLst>
              <a:path w="8326615" h="1457158">
                <a:moveTo>
                  <a:pt x="0" y="0"/>
                </a:moveTo>
                <a:lnTo>
                  <a:pt x="8326615" y="0"/>
                </a:lnTo>
                <a:lnTo>
                  <a:pt x="8326615" y="1457157"/>
                </a:lnTo>
                <a:lnTo>
                  <a:pt x="0" y="14571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7"/>
            <a:stretch>
              <a:fillRect/>
            </a:stretch>
          </a:blipFill>
        </p:spPr>
      </p:sp>
      <p:sp>
        <p:nvSpPr>
          <p:cNvPr id="15" name="TextBox 15"/>
          <p:cNvSpPr txBox="1"/>
          <p:nvPr/>
        </p:nvSpPr>
        <p:spPr>
          <a:xfrm>
            <a:off x="1779057" y="2664187"/>
            <a:ext cx="5153716" cy="1085850"/>
          </a:xfrm>
          <a:prstGeom prst="rect">
            <a:avLst/>
          </a:prstGeom>
        </p:spPr>
        <p:txBody>
          <a:bodyPr lIns="0" tIns="0" rIns="0" bIns="0" rtlCol="0" anchor="t">
            <a:spAutoFit/>
          </a:bodyPr>
          <a:lstStyle/>
          <a:p>
            <a:pPr>
              <a:lnSpc>
                <a:spcPts val="2700"/>
              </a:lnSpc>
            </a:pPr>
            <a:r>
              <a:rPr lang="en-US" sz="3000">
                <a:solidFill>
                  <a:srgbClr val="0173B6"/>
                </a:solidFill>
                <a:latin typeface="Poppins Bold"/>
              </a:rPr>
              <a:t>UNIFIED THEORY OF ACCEPTANCE AND USE OF TECHNOLOGY</a:t>
            </a:r>
          </a:p>
        </p:txBody>
      </p:sp>
      <p:sp>
        <p:nvSpPr>
          <p:cNvPr id="16" name="TextBox 16"/>
          <p:cNvSpPr txBox="1"/>
          <p:nvPr/>
        </p:nvSpPr>
        <p:spPr>
          <a:xfrm>
            <a:off x="1755164" y="1736452"/>
            <a:ext cx="7181243" cy="870585"/>
          </a:xfrm>
          <a:prstGeom prst="rect">
            <a:avLst/>
          </a:prstGeom>
        </p:spPr>
        <p:txBody>
          <a:bodyPr lIns="0" tIns="0" rIns="0" bIns="0" rtlCol="0" anchor="t">
            <a:spAutoFit/>
          </a:bodyPr>
          <a:lstStyle/>
          <a:p>
            <a:pPr>
              <a:lnSpc>
                <a:spcPts val="5940"/>
              </a:lnSpc>
            </a:pPr>
            <a:r>
              <a:rPr lang="en-US" sz="6600">
                <a:solidFill>
                  <a:srgbClr val="242424"/>
                </a:solidFill>
                <a:latin typeface="Poppins Bold"/>
              </a:rPr>
              <a:t>METODE </a:t>
            </a:r>
            <a:r>
              <a:rPr lang="en-US" sz="6600">
                <a:solidFill>
                  <a:srgbClr val="0173B6"/>
                </a:solidFill>
                <a:latin typeface="Poppins Bold"/>
              </a:rPr>
              <a:t>UTAUT</a:t>
            </a:r>
          </a:p>
        </p:txBody>
      </p:sp>
      <p:sp>
        <p:nvSpPr>
          <p:cNvPr id="17" name="TextBox 17"/>
          <p:cNvSpPr txBox="1"/>
          <p:nvPr/>
        </p:nvSpPr>
        <p:spPr>
          <a:xfrm>
            <a:off x="1779057" y="4429305"/>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1</a:t>
            </a:r>
          </a:p>
        </p:txBody>
      </p:sp>
      <p:sp>
        <p:nvSpPr>
          <p:cNvPr id="18" name="TextBox 18"/>
          <p:cNvSpPr txBox="1"/>
          <p:nvPr/>
        </p:nvSpPr>
        <p:spPr>
          <a:xfrm>
            <a:off x="1779057" y="6177177"/>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2</a:t>
            </a:r>
          </a:p>
        </p:txBody>
      </p:sp>
      <p:sp>
        <p:nvSpPr>
          <p:cNvPr id="19" name="TextBox 19"/>
          <p:cNvSpPr txBox="1"/>
          <p:nvPr/>
        </p:nvSpPr>
        <p:spPr>
          <a:xfrm>
            <a:off x="1779057" y="7942216"/>
            <a:ext cx="1078645" cy="523512"/>
          </a:xfrm>
          <a:prstGeom prst="rect">
            <a:avLst/>
          </a:prstGeom>
        </p:spPr>
        <p:txBody>
          <a:bodyPr lIns="0" tIns="0" rIns="0" bIns="0" rtlCol="0" anchor="t">
            <a:spAutoFit/>
          </a:bodyPr>
          <a:lstStyle/>
          <a:p>
            <a:pPr algn="ctr">
              <a:lnSpc>
                <a:spcPts val="3756"/>
              </a:lnSpc>
            </a:pPr>
            <a:r>
              <a:rPr lang="en-US" sz="3756">
                <a:solidFill>
                  <a:srgbClr val="FFFFFF"/>
                </a:solidFill>
                <a:latin typeface="Poppins Bold"/>
              </a:rPr>
              <a:t>3</a:t>
            </a:r>
          </a:p>
        </p:txBody>
      </p:sp>
      <p:sp>
        <p:nvSpPr>
          <p:cNvPr id="20" name="TextBox 20"/>
          <p:cNvSpPr txBox="1"/>
          <p:nvPr/>
        </p:nvSpPr>
        <p:spPr>
          <a:xfrm>
            <a:off x="3305322" y="4373561"/>
            <a:ext cx="5631086" cy="644525"/>
          </a:xfrm>
          <a:prstGeom prst="rect">
            <a:avLst/>
          </a:prstGeom>
        </p:spPr>
        <p:txBody>
          <a:bodyPr lIns="0" tIns="0" rIns="0" bIns="0" rtlCol="0" anchor="t">
            <a:spAutoFit/>
          </a:bodyPr>
          <a:lstStyle/>
          <a:p>
            <a:pPr>
              <a:lnSpc>
                <a:spcPts val="2499"/>
              </a:lnSpc>
            </a:pPr>
            <a:r>
              <a:rPr lang="en-US" sz="2499">
                <a:solidFill>
                  <a:srgbClr val="000000"/>
                </a:solidFill>
                <a:latin typeface="Roboto"/>
              </a:rPr>
              <a:t>Mengukur atau menilai penerimaan suatu teknologi baru</a:t>
            </a:r>
          </a:p>
        </p:txBody>
      </p:sp>
      <p:sp>
        <p:nvSpPr>
          <p:cNvPr id="21" name="TextBox 21"/>
          <p:cNvSpPr txBox="1"/>
          <p:nvPr/>
        </p:nvSpPr>
        <p:spPr>
          <a:xfrm>
            <a:off x="3305322" y="6042058"/>
            <a:ext cx="5631086" cy="774700"/>
          </a:xfrm>
          <a:prstGeom prst="rect">
            <a:avLst/>
          </a:prstGeom>
        </p:spPr>
        <p:txBody>
          <a:bodyPr lIns="0" tIns="0" rIns="0" bIns="0" rtlCol="0" anchor="t">
            <a:spAutoFit/>
          </a:bodyPr>
          <a:lstStyle/>
          <a:p>
            <a:pPr>
              <a:lnSpc>
                <a:spcPts val="2000"/>
              </a:lnSpc>
            </a:pPr>
            <a:r>
              <a:rPr lang="en-US" sz="2000">
                <a:solidFill>
                  <a:srgbClr val="000000"/>
                </a:solidFill>
                <a:latin typeface="Roboto"/>
              </a:rPr>
              <a:t>Memprediksi &amp; menjelaskan perilaku penerimaan teknologi dengan lebih baik daripada model-model sebelumnya</a:t>
            </a:r>
          </a:p>
        </p:txBody>
      </p:sp>
      <p:sp>
        <p:nvSpPr>
          <p:cNvPr id="22" name="TextBox 22"/>
          <p:cNvSpPr txBox="1"/>
          <p:nvPr/>
        </p:nvSpPr>
        <p:spPr>
          <a:xfrm>
            <a:off x="3305322" y="7930922"/>
            <a:ext cx="5631086" cy="527050"/>
          </a:xfrm>
          <a:prstGeom prst="rect">
            <a:avLst/>
          </a:prstGeom>
        </p:spPr>
        <p:txBody>
          <a:bodyPr lIns="0" tIns="0" rIns="0" bIns="0" rtlCol="0" anchor="t">
            <a:spAutoFit/>
          </a:bodyPr>
          <a:lstStyle/>
          <a:p>
            <a:pPr>
              <a:lnSpc>
                <a:spcPts val="2000"/>
              </a:lnSpc>
            </a:pPr>
            <a:r>
              <a:rPr lang="en-US" sz="2000">
                <a:solidFill>
                  <a:srgbClr val="000000"/>
                </a:solidFill>
                <a:latin typeface="Roboto"/>
              </a:rPr>
              <a:t>Mengetahui faktor-faktor yang memengaruhi adopsi dan penggunaan teknologi oleh individu. </a:t>
            </a:r>
          </a:p>
        </p:txBody>
      </p:sp>
      <p:sp>
        <p:nvSpPr>
          <p:cNvPr id="23" name="TextBox 23"/>
          <p:cNvSpPr txBox="1"/>
          <p:nvPr/>
        </p:nvSpPr>
        <p:spPr>
          <a:xfrm>
            <a:off x="11618796" y="9258300"/>
            <a:ext cx="5640504" cy="377825"/>
          </a:xfrm>
          <a:prstGeom prst="rect">
            <a:avLst/>
          </a:prstGeom>
        </p:spPr>
        <p:txBody>
          <a:bodyPr lIns="0" tIns="0" rIns="0" bIns="0" rtlCol="0" anchor="t">
            <a:spAutoFit/>
          </a:bodyPr>
          <a:lstStyle/>
          <a:p>
            <a:pPr algn="ctr">
              <a:lnSpc>
                <a:spcPts val="2799"/>
              </a:lnSpc>
            </a:pPr>
            <a:r>
              <a:rPr lang="en-US" sz="2499">
                <a:solidFill>
                  <a:srgbClr val="1E5275"/>
                </a:solidFill>
                <a:latin typeface="Poppins Medium Bold"/>
              </a:rPr>
              <a:t>Sumber: Venkatesh dkk (2003)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772274" y="1651950"/>
            <a:ext cx="10743453" cy="870585"/>
          </a:xfrm>
          <a:prstGeom prst="rect">
            <a:avLst/>
          </a:prstGeom>
        </p:spPr>
        <p:txBody>
          <a:bodyPr lIns="0" tIns="0" rIns="0" bIns="0" rtlCol="0" anchor="t">
            <a:spAutoFit/>
          </a:bodyPr>
          <a:lstStyle/>
          <a:p>
            <a:pPr algn="ctr">
              <a:lnSpc>
                <a:spcPts val="5940"/>
              </a:lnSpc>
            </a:pPr>
            <a:r>
              <a:rPr lang="en-US" sz="6600">
                <a:solidFill>
                  <a:srgbClr val="242424"/>
                </a:solidFill>
                <a:latin typeface="Poppins Bold"/>
              </a:rPr>
              <a:t>PARAMETER </a:t>
            </a:r>
            <a:r>
              <a:rPr lang="en-US" sz="6600">
                <a:solidFill>
                  <a:srgbClr val="0173B6"/>
                </a:solidFill>
                <a:latin typeface="Poppins Bold"/>
              </a:rPr>
              <a:t>UTAUT</a:t>
            </a:r>
          </a:p>
        </p:txBody>
      </p:sp>
      <p:sp>
        <p:nvSpPr>
          <p:cNvPr id="4" name="Freeform 4"/>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4"/>
            <a:stretch>
              <a:fillRect/>
            </a:stretch>
          </a:blipFill>
        </p:spPr>
      </p:sp>
      <p:sp>
        <p:nvSpPr>
          <p:cNvPr id="5" name="TextBox 5"/>
          <p:cNvSpPr txBox="1"/>
          <p:nvPr/>
        </p:nvSpPr>
        <p:spPr>
          <a:xfrm>
            <a:off x="3205561" y="3022039"/>
            <a:ext cx="13309814" cy="1093216"/>
          </a:xfrm>
          <a:prstGeom prst="rect">
            <a:avLst/>
          </a:prstGeom>
        </p:spPr>
        <p:txBody>
          <a:bodyPr lIns="0" tIns="0" rIns="0" bIns="0" rtlCol="0" anchor="t">
            <a:spAutoFit/>
          </a:bodyPr>
          <a:lstStyle/>
          <a:p>
            <a:pPr>
              <a:lnSpc>
                <a:spcPts val="2852"/>
              </a:lnSpc>
            </a:pPr>
            <a:r>
              <a:rPr lang="en-US" sz="2300">
                <a:solidFill>
                  <a:srgbClr val="1E5275"/>
                </a:solidFill>
                <a:latin typeface="Poppins Medium"/>
              </a:rPr>
              <a:t>Performance Expectancy (Ekspektansi Kinerja) =&gt; tingkat kepercayaan sejauh mana seorang individu percaya bahwa menggunakan sistem dapat membantu dalam mencapai kinerja pada pekerjaan </a:t>
            </a:r>
          </a:p>
        </p:txBody>
      </p:sp>
      <p:sp>
        <p:nvSpPr>
          <p:cNvPr id="6" name="TextBox 6"/>
          <p:cNvSpPr txBox="1"/>
          <p:nvPr/>
        </p:nvSpPr>
        <p:spPr>
          <a:xfrm>
            <a:off x="3205561" y="4467680"/>
            <a:ext cx="13309814" cy="731266"/>
          </a:xfrm>
          <a:prstGeom prst="rect">
            <a:avLst/>
          </a:prstGeom>
        </p:spPr>
        <p:txBody>
          <a:bodyPr lIns="0" tIns="0" rIns="0" bIns="0" rtlCol="0" anchor="t">
            <a:spAutoFit/>
          </a:bodyPr>
          <a:lstStyle/>
          <a:p>
            <a:pPr>
              <a:lnSpc>
                <a:spcPts val="2852"/>
              </a:lnSpc>
            </a:pPr>
            <a:r>
              <a:rPr lang="en-US" sz="2300">
                <a:solidFill>
                  <a:srgbClr val="1E5275"/>
                </a:solidFill>
                <a:latin typeface="Poppins Medium"/>
              </a:rPr>
              <a:t>Effort Expectancy (Ekspektansi Usaha) =&gt; tingkat kemudahan terkait dengan penggunaan sistem</a:t>
            </a:r>
          </a:p>
        </p:txBody>
      </p:sp>
      <p:sp>
        <p:nvSpPr>
          <p:cNvPr id="7" name="TextBox 7"/>
          <p:cNvSpPr txBox="1"/>
          <p:nvPr/>
        </p:nvSpPr>
        <p:spPr>
          <a:xfrm>
            <a:off x="3205561" y="5551371"/>
            <a:ext cx="13309814" cy="731266"/>
          </a:xfrm>
          <a:prstGeom prst="rect">
            <a:avLst/>
          </a:prstGeom>
        </p:spPr>
        <p:txBody>
          <a:bodyPr lIns="0" tIns="0" rIns="0" bIns="0" rtlCol="0" anchor="t">
            <a:spAutoFit/>
          </a:bodyPr>
          <a:lstStyle/>
          <a:p>
            <a:pPr>
              <a:lnSpc>
                <a:spcPts val="2852"/>
              </a:lnSpc>
            </a:pPr>
            <a:r>
              <a:rPr lang="en-US" sz="2300">
                <a:solidFill>
                  <a:srgbClr val="1E5275"/>
                </a:solidFill>
                <a:latin typeface="Poppins Medium"/>
              </a:rPr>
              <a:t>Social Influence (Pengaruh Sosial) =&gt; sejauh mana persepsi seseorang bahwa pihak lain percaya bahwa sebaiknya menggunakan sistem/teknologi</a:t>
            </a:r>
          </a:p>
        </p:txBody>
      </p:sp>
      <p:sp>
        <p:nvSpPr>
          <p:cNvPr id="8" name="TextBox 8"/>
          <p:cNvSpPr txBox="1"/>
          <p:nvPr/>
        </p:nvSpPr>
        <p:spPr>
          <a:xfrm>
            <a:off x="3205561" y="6635062"/>
            <a:ext cx="13309814" cy="1093216"/>
          </a:xfrm>
          <a:prstGeom prst="rect">
            <a:avLst/>
          </a:prstGeom>
        </p:spPr>
        <p:txBody>
          <a:bodyPr lIns="0" tIns="0" rIns="0" bIns="0" rtlCol="0" anchor="t">
            <a:spAutoFit/>
          </a:bodyPr>
          <a:lstStyle/>
          <a:p>
            <a:pPr>
              <a:lnSpc>
                <a:spcPts val="2852"/>
              </a:lnSpc>
            </a:pPr>
            <a:r>
              <a:rPr lang="en-US" sz="2300">
                <a:solidFill>
                  <a:srgbClr val="1E5275"/>
                </a:solidFill>
                <a:latin typeface="Poppins Medium"/>
              </a:rPr>
              <a:t>Fasilitating Conditions (Kondisi Fasilitas) =&gt; sejauh mana seorang individu percaya bahwa infrastruktur teknis dan organisasi tersedia untuk mendukung penggunaan sistem/teknologi</a:t>
            </a:r>
          </a:p>
        </p:txBody>
      </p:sp>
      <p:sp>
        <p:nvSpPr>
          <p:cNvPr id="9" name="TextBox 9"/>
          <p:cNvSpPr txBox="1"/>
          <p:nvPr/>
        </p:nvSpPr>
        <p:spPr>
          <a:xfrm>
            <a:off x="3205561" y="8080703"/>
            <a:ext cx="13309814" cy="1093216"/>
          </a:xfrm>
          <a:prstGeom prst="rect">
            <a:avLst/>
          </a:prstGeom>
        </p:spPr>
        <p:txBody>
          <a:bodyPr lIns="0" tIns="0" rIns="0" bIns="0" rtlCol="0" anchor="t">
            <a:spAutoFit/>
          </a:bodyPr>
          <a:lstStyle/>
          <a:p>
            <a:pPr>
              <a:lnSpc>
                <a:spcPts val="2852"/>
              </a:lnSpc>
            </a:pPr>
            <a:r>
              <a:rPr lang="en-US" sz="2300">
                <a:solidFill>
                  <a:srgbClr val="1E5275"/>
                </a:solidFill>
                <a:latin typeface="Poppins Medium"/>
              </a:rPr>
              <a:t>Use Behaviour (Perilaku Penggunaan) =&gt; bukti akhir dari penerimaan seseorang terhadap sebuah teknologi yang ditunjukkan pada bagaimana perilaku yang dilakukan individu ketika menggunakan sistem</a:t>
            </a:r>
          </a:p>
        </p:txBody>
      </p:sp>
      <p:sp>
        <p:nvSpPr>
          <p:cNvPr id="10" name="TextBox 10"/>
          <p:cNvSpPr txBox="1"/>
          <p:nvPr/>
        </p:nvSpPr>
        <p:spPr>
          <a:xfrm>
            <a:off x="2585716" y="3069664"/>
            <a:ext cx="446666" cy="315595"/>
          </a:xfrm>
          <a:prstGeom prst="rect">
            <a:avLst/>
          </a:prstGeom>
        </p:spPr>
        <p:txBody>
          <a:bodyPr lIns="0" tIns="0" rIns="0" bIns="0" rtlCol="0" anchor="t">
            <a:spAutoFit/>
          </a:bodyPr>
          <a:lstStyle/>
          <a:p>
            <a:pPr>
              <a:lnSpc>
                <a:spcPts val="2300"/>
              </a:lnSpc>
            </a:pPr>
            <a:r>
              <a:rPr lang="en-US" sz="2300">
                <a:solidFill>
                  <a:srgbClr val="1E5275"/>
                </a:solidFill>
                <a:latin typeface="Poppins Medium"/>
              </a:rPr>
              <a:t>1.</a:t>
            </a:r>
          </a:p>
        </p:txBody>
      </p:sp>
      <p:sp>
        <p:nvSpPr>
          <p:cNvPr id="11" name="TextBox 11"/>
          <p:cNvSpPr txBox="1"/>
          <p:nvPr/>
        </p:nvSpPr>
        <p:spPr>
          <a:xfrm>
            <a:off x="2585716" y="4515305"/>
            <a:ext cx="446666" cy="315595"/>
          </a:xfrm>
          <a:prstGeom prst="rect">
            <a:avLst/>
          </a:prstGeom>
        </p:spPr>
        <p:txBody>
          <a:bodyPr lIns="0" tIns="0" rIns="0" bIns="0" rtlCol="0" anchor="t">
            <a:spAutoFit/>
          </a:bodyPr>
          <a:lstStyle/>
          <a:p>
            <a:pPr>
              <a:lnSpc>
                <a:spcPts val="2300"/>
              </a:lnSpc>
            </a:pPr>
            <a:r>
              <a:rPr lang="en-US" sz="2300">
                <a:solidFill>
                  <a:srgbClr val="1E5275"/>
                </a:solidFill>
                <a:latin typeface="Poppins Medium"/>
              </a:rPr>
              <a:t>2.</a:t>
            </a:r>
          </a:p>
        </p:txBody>
      </p:sp>
      <p:sp>
        <p:nvSpPr>
          <p:cNvPr id="12" name="TextBox 12"/>
          <p:cNvSpPr txBox="1"/>
          <p:nvPr/>
        </p:nvSpPr>
        <p:spPr>
          <a:xfrm>
            <a:off x="2585716" y="5598996"/>
            <a:ext cx="446666" cy="315595"/>
          </a:xfrm>
          <a:prstGeom prst="rect">
            <a:avLst/>
          </a:prstGeom>
        </p:spPr>
        <p:txBody>
          <a:bodyPr lIns="0" tIns="0" rIns="0" bIns="0" rtlCol="0" anchor="t">
            <a:spAutoFit/>
          </a:bodyPr>
          <a:lstStyle/>
          <a:p>
            <a:pPr>
              <a:lnSpc>
                <a:spcPts val="2300"/>
              </a:lnSpc>
            </a:pPr>
            <a:r>
              <a:rPr lang="en-US" sz="2300">
                <a:solidFill>
                  <a:srgbClr val="1E5275"/>
                </a:solidFill>
                <a:latin typeface="Poppins Medium"/>
              </a:rPr>
              <a:t>3.</a:t>
            </a:r>
          </a:p>
        </p:txBody>
      </p:sp>
      <p:sp>
        <p:nvSpPr>
          <p:cNvPr id="13" name="TextBox 13"/>
          <p:cNvSpPr txBox="1"/>
          <p:nvPr/>
        </p:nvSpPr>
        <p:spPr>
          <a:xfrm>
            <a:off x="2585716" y="6682687"/>
            <a:ext cx="446666" cy="315595"/>
          </a:xfrm>
          <a:prstGeom prst="rect">
            <a:avLst/>
          </a:prstGeom>
        </p:spPr>
        <p:txBody>
          <a:bodyPr lIns="0" tIns="0" rIns="0" bIns="0" rtlCol="0" anchor="t">
            <a:spAutoFit/>
          </a:bodyPr>
          <a:lstStyle/>
          <a:p>
            <a:pPr>
              <a:lnSpc>
                <a:spcPts val="2300"/>
              </a:lnSpc>
            </a:pPr>
            <a:r>
              <a:rPr lang="en-US" sz="2300">
                <a:solidFill>
                  <a:srgbClr val="1E5275"/>
                </a:solidFill>
                <a:latin typeface="Poppins Medium"/>
              </a:rPr>
              <a:t>4</a:t>
            </a:r>
          </a:p>
        </p:txBody>
      </p:sp>
      <p:sp>
        <p:nvSpPr>
          <p:cNvPr id="14" name="TextBox 14"/>
          <p:cNvSpPr txBox="1"/>
          <p:nvPr/>
        </p:nvSpPr>
        <p:spPr>
          <a:xfrm>
            <a:off x="2585716" y="8128328"/>
            <a:ext cx="446666" cy="315595"/>
          </a:xfrm>
          <a:prstGeom prst="rect">
            <a:avLst/>
          </a:prstGeom>
        </p:spPr>
        <p:txBody>
          <a:bodyPr lIns="0" tIns="0" rIns="0" bIns="0" rtlCol="0" anchor="t">
            <a:spAutoFit/>
          </a:bodyPr>
          <a:lstStyle/>
          <a:p>
            <a:pPr>
              <a:lnSpc>
                <a:spcPts val="2300"/>
              </a:lnSpc>
            </a:pPr>
            <a:r>
              <a:rPr lang="en-US" sz="2300">
                <a:solidFill>
                  <a:srgbClr val="1E5275"/>
                </a:solidFill>
                <a:latin typeface="Poppins Medium"/>
              </a:rPr>
              <a:t>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31503" y="2898136"/>
            <a:ext cx="10624994" cy="6849170"/>
          </a:xfrm>
          <a:custGeom>
            <a:avLst/>
            <a:gdLst/>
            <a:ahLst/>
            <a:cxnLst/>
            <a:rect l="l" t="t" r="r" b="b"/>
            <a:pathLst>
              <a:path w="10624994" h="6849170">
                <a:moveTo>
                  <a:pt x="0" y="0"/>
                </a:moveTo>
                <a:lnTo>
                  <a:pt x="10624994" y="0"/>
                </a:lnTo>
                <a:lnTo>
                  <a:pt x="10624994" y="6849169"/>
                </a:lnTo>
                <a:lnTo>
                  <a:pt x="0" y="6849169"/>
                </a:lnTo>
                <a:lnTo>
                  <a:pt x="0" y="0"/>
                </a:lnTo>
                <a:close/>
              </a:path>
            </a:pathLst>
          </a:custGeom>
          <a:blipFill>
            <a:blip r:embed="rId2"/>
            <a:stretch>
              <a:fillRect/>
            </a:stretch>
          </a:blipFill>
        </p:spPr>
      </p:sp>
      <p:sp>
        <p:nvSpPr>
          <p:cNvPr id="3" name="Freeform 3"/>
          <p:cNvSpPr/>
          <p:nvPr/>
        </p:nvSpPr>
        <p:spPr>
          <a:xfrm flipH="1" flipV="1">
            <a:off x="14742750" y="0"/>
            <a:ext cx="3545250" cy="3531956"/>
          </a:xfrm>
          <a:custGeom>
            <a:avLst/>
            <a:gdLst/>
            <a:ahLst/>
            <a:cxnLst/>
            <a:rect l="l" t="t" r="r" b="b"/>
            <a:pathLst>
              <a:path w="3545250" h="3531956">
                <a:moveTo>
                  <a:pt x="3545250" y="3531956"/>
                </a:moveTo>
                <a:lnTo>
                  <a:pt x="0" y="3531956"/>
                </a:lnTo>
                <a:lnTo>
                  <a:pt x="0" y="0"/>
                </a:lnTo>
                <a:lnTo>
                  <a:pt x="3545250" y="0"/>
                </a:lnTo>
                <a:lnTo>
                  <a:pt x="3545250" y="353195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772274" y="1651950"/>
            <a:ext cx="10743453" cy="870585"/>
          </a:xfrm>
          <a:prstGeom prst="rect">
            <a:avLst/>
          </a:prstGeom>
        </p:spPr>
        <p:txBody>
          <a:bodyPr lIns="0" tIns="0" rIns="0" bIns="0" rtlCol="0" anchor="t">
            <a:spAutoFit/>
          </a:bodyPr>
          <a:lstStyle/>
          <a:p>
            <a:pPr algn="ctr">
              <a:lnSpc>
                <a:spcPts val="5940"/>
              </a:lnSpc>
            </a:pPr>
            <a:r>
              <a:rPr lang="en-US" sz="6600">
                <a:solidFill>
                  <a:srgbClr val="242424"/>
                </a:solidFill>
                <a:latin typeface="Poppins Bold"/>
              </a:rPr>
              <a:t>KERANGKA </a:t>
            </a:r>
            <a:r>
              <a:rPr lang="en-US" sz="6600">
                <a:solidFill>
                  <a:srgbClr val="0173B6"/>
                </a:solidFill>
                <a:latin typeface="Poppins Bold"/>
              </a:rPr>
              <a:t>UTAUT</a:t>
            </a:r>
          </a:p>
        </p:txBody>
      </p:sp>
      <p:sp>
        <p:nvSpPr>
          <p:cNvPr id="5" name="Freeform 5"/>
          <p:cNvSpPr/>
          <p:nvPr/>
        </p:nvSpPr>
        <p:spPr>
          <a:xfrm>
            <a:off x="709448" y="411999"/>
            <a:ext cx="3292796" cy="731001"/>
          </a:xfrm>
          <a:custGeom>
            <a:avLst/>
            <a:gdLst/>
            <a:ahLst/>
            <a:cxnLst/>
            <a:rect l="l" t="t" r="r" b="b"/>
            <a:pathLst>
              <a:path w="3292796" h="731001">
                <a:moveTo>
                  <a:pt x="0" y="0"/>
                </a:moveTo>
                <a:lnTo>
                  <a:pt x="3292795" y="0"/>
                </a:lnTo>
                <a:lnTo>
                  <a:pt x="3292795" y="731001"/>
                </a:lnTo>
                <a:lnTo>
                  <a:pt x="0" y="731001"/>
                </a:lnTo>
                <a:lnTo>
                  <a:pt x="0" y="0"/>
                </a:lnTo>
                <a:close/>
              </a:path>
            </a:pathLst>
          </a:custGeom>
          <a:blipFill>
            <a:blip r:embed="rId5"/>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2106</TotalTime>
  <Words>1770</Words>
  <Application>Microsoft Office PowerPoint</Application>
  <PresentationFormat>Custom</PresentationFormat>
  <Paragraphs>215</Paragraphs>
  <Slides>27</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Roboto</vt:lpstr>
      <vt:lpstr>Poppins</vt:lpstr>
      <vt:lpstr>Arial</vt:lpstr>
      <vt:lpstr>Poppins Bold</vt:lpstr>
      <vt:lpstr>Microsoft Sans Serif</vt:lpstr>
      <vt:lpstr>Poppins Medium</vt:lpstr>
      <vt:lpstr>Times New Roman</vt:lpstr>
      <vt:lpstr>Poppins Medium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SEMPRO SELLA FIXXX</dc:title>
  <dc:creator>Sella Putri Sari</dc:creator>
  <cp:lastModifiedBy>Sella Putri Sari</cp:lastModifiedBy>
  <cp:revision>28</cp:revision>
  <dcterms:created xsi:type="dcterms:W3CDTF">2006-08-16T00:00:00Z</dcterms:created>
  <dcterms:modified xsi:type="dcterms:W3CDTF">2024-06-13T13:11:07Z</dcterms:modified>
  <dc:identifier>DAFnx6qgG7Q</dc:identifier>
</cp:coreProperties>
</file>